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8" r:id="rId3"/>
    <p:sldId id="257" r:id="rId4"/>
    <p:sldId id="259" r:id="rId5"/>
    <p:sldId id="260" r:id="rId6"/>
    <p:sldId id="261" r:id="rId7"/>
    <p:sldId id="262" r:id="rId8"/>
    <p:sldId id="264" r:id="rId9"/>
    <p:sldId id="263" r:id="rId10"/>
    <p:sldId id="265" r:id="rId11"/>
    <p:sldId id="268" r:id="rId12"/>
    <p:sldId id="266" r:id="rId13"/>
    <p:sldId id="267" r:id="rId14"/>
    <p:sldId id="270" r:id="rId15"/>
    <p:sldId id="269" r:id="rId16"/>
    <p:sldId id="275" r:id="rId17"/>
    <p:sldId id="271" r:id="rId18"/>
    <p:sldId id="272" r:id="rId19"/>
    <p:sldId id="273" r:id="rId20"/>
    <p:sldId id="274" r:id="rId21"/>
    <p:sldId id="278" r:id="rId22"/>
    <p:sldId id="279" r:id="rId23"/>
    <p:sldId id="285" r:id="rId24"/>
    <p:sldId id="280" r:id="rId25"/>
    <p:sldId id="287" r:id="rId26"/>
    <p:sldId id="288" r:id="rId27"/>
    <p:sldId id="286" r:id="rId28"/>
    <p:sldId id="276" r:id="rId29"/>
    <p:sldId id="281" r:id="rId30"/>
    <p:sldId id="283" r:id="rId31"/>
    <p:sldId id="284" r:id="rId32"/>
    <p:sldId id="289" r:id="rId33"/>
    <p:sldId id="29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54" d="100"/>
          <a:sy n="154" d="100"/>
        </p:scale>
        <p:origin x="-11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printerSettings" Target="printerSettings/printerSettings1.bin"/><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tableStyles" Target="tableStyles.xml"/><Relationship Id="rId7" Type="http://schemas.openxmlformats.org/officeDocument/2006/relationships/slide" Target="slides/slide6.xml"/><Relationship Id="rId36"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theme" Target="theme/theme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F9DC80-B489-F840-974A-280E27675D17}" type="datetimeFigureOut">
              <a:rPr lang="en-US" smtClean="0"/>
              <a:pPr/>
              <a:t>11/15/09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9DC80-B489-F840-974A-280E27675D17}" type="datetimeFigureOut">
              <a:rPr lang="en-US" smtClean="0"/>
              <a:pPr/>
              <a:t>11/15/09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9DC80-B489-F840-974A-280E27675D17}" type="datetimeFigureOut">
              <a:rPr lang="en-US" smtClean="0"/>
              <a:pPr/>
              <a:t>11/15/09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F9DC80-B489-F840-974A-280E27675D17}" type="datetimeFigureOut">
              <a:rPr lang="en-US" smtClean="0"/>
              <a:pPr/>
              <a:t>11/15/09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F9DC80-B489-F840-974A-280E27675D17}" type="datetimeFigureOut">
              <a:rPr lang="en-US" smtClean="0"/>
              <a:pPr/>
              <a:t>11/15/09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F9DC80-B489-F840-974A-280E27675D17}" type="datetimeFigureOut">
              <a:rPr lang="en-US" smtClean="0"/>
              <a:pPr/>
              <a:t>11/15/09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F9DC80-B489-F840-974A-280E27675D17}" type="datetimeFigureOut">
              <a:rPr lang="en-US" smtClean="0"/>
              <a:pPr/>
              <a:t>11/15/09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F9DC80-B489-F840-974A-280E27675D17}" type="datetimeFigureOut">
              <a:rPr lang="en-US" smtClean="0"/>
              <a:pPr/>
              <a:t>11/15/09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9DC80-B489-F840-974A-280E27675D17}" type="datetimeFigureOut">
              <a:rPr lang="en-US" smtClean="0"/>
              <a:pPr/>
              <a:t>11/15/09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F9DC80-B489-F840-974A-280E27675D17}" type="datetimeFigureOut">
              <a:rPr lang="en-US" smtClean="0"/>
              <a:pPr/>
              <a:t>11/15/09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F9DC80-B489-F840-974A-280E27675D17}" type="datetimeFigureOut">
              <a:rPr lang="en-US" smtClean="0"/>
              <a:pPr/>
              <a:t>11/15/09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9858-199F-2E43-B001-4D1E7AB26C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9DC80-B489-F840-974A-280E27675D17}" type="datetimeFigureOut">
              <a:rPr lang="en-US" smtClean="0"/>
              <a:pPr/>
              <a:t>11/15/09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39858-199F-2E43-B001-4D1E7AB26C4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14.png"/><Relationship Id="rId5" Type="http://schemas.openxmlformats.org/officeDocument/2006/relationships/image" Target="../media/image15.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hyperlink" Target="http://www.aaiusa.org/arab-americans/23/famous-arab-american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youtube.com/watch?v=n3bxj1uvDX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ftp.fas.org/irp/congress/1992_cr/h920205-october-clips.htm" TargetMode="External"/><Relationship Id="rId3" Type="http://schemas.openxmlformats.org/officeDocument/2006/relationships/hyperlink" Target="http://www.informationclearinghouse.info/article6308.ht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hyperlink" Target="http://en.wikipedia.org/wiki/Scott_Ritter" TargetMode="External"/><Relationship Id="rId5" Type="http://schemas.openxmlformats.org/officeDocument/2006/relationships/hyperlink" Target="http://www.youtube.com/watch?v=WbOaKJwUQ5c" TargetMode="External"/><Relationship Id="rId7" Type="http://schemas.openxmlformats.org/officeDocument/2006/relationships/hyperlink" Target="http://www.youtube.com/watch?v=mNWc3eQDRu8" TargetMode="External"/><Relationship Id="rId1" Type="http://schemas.openxmlformats.org/officeDocument/2006/relationships/slideLayout" Target="../slideLayouts/slideLayout2.xml"/><Relationship Id="rId2" Type="http://schemas.openxmlformats.org/officeDocument/2006/relationships/hyperlink" Target="http://www.youtube.com/watch?v=ZqXOcdYMl60" TargetMode="External"/><Relationship Id="rId3" Type="http://schemas.openxmlformats.org/officeDocument/2006/relationships/hyperlink" Target="http://www.youtube.com/watch?v=fuRoWA-t2B0" TargetMode="External"/><Relationship Id="rId6" Type="http://schemas.openxmlformats.org/officeDocument/2006/relationships/hyperlink" Target="http://www.youtube.com/watch?v=SVjSwGnIUII"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45255" y="329259"/>
            <a:ext cx="7772400" cy="1470025"/>
          </a:xfrm>
        </p:spPr>
        <p:txBody>
          <a:bodyPr/>
          <a:lstStyle/>
          <a:p>
            <a:r>
              <a:rPr lang="en-US" dirty="0" smtClean="0"/>
              <a:t>History of the Middle East</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108663" y="2041055"/>
            <a:ext cx="7133637" cy="44585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Byzantine Empire (550 CE)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98223" y="1228687"/>
            <a:ext cx="6227703" cy="622770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Arab Empire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3735" y="1417638"/>
            <a:ext cx="8253065" cy="468533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Were the Arabs?</a:t>
            </a:r>
            <a:endParaRPr lang="en-US" dirty="0"/>
          </a:p>
        </p:txBody>
      </p:sp>
      <p:sp>
        <p:nvSpPr>
          <p:cNvPr id="3" name="Content Placeholder 2"/>
          <p:cNvSpPr>
            <a:spLocks noGrp="1"/>
          </p:cNvSpPr>
          <p:nvPr>
            <p:ph idx="1"/>
          </p:nvPr>
        </p:nvSpPr>
        <p:spPr/>
        <p:txBody>
          <a:bodyPr>
            <a:normAutofit lnSpcReduction="10000"/>
          </a:bodyPr>
          <a:lstStyle/>
          <a:p>
            <a:r>
              <a:rPr lang="en-US" dirty="0" smtClean="0"/>
              <a:t>Code of virtue of desert </a:t>
            </a:r>
            <a:r>
              <a:rPr lang="en-US" dirty="0" err="1" smtClean="0"/>
              <a:t>nomadism</a:t>
            </a:r>
            <a:r>
              <a:rPr lang="en-US" dirty="0" smtClean="0"/>
              <a:t>: “bravery in battle, patience in misfortune, persistence in revenge (only justice possible when there was no government), protection of the weak, defiance of the strong, hospitality to the visitor (even total strangers), generosity to the poor, loyalty to the tribe, fidelity to promises.”</a:t>
            </a:r>
          </a:p>
          <a:p>
            <a:r>
              <a:rPr lang="en-US" dirty="0" smtClean="0"/>
              <a:t>Highly democratic, assembly of chiefs – unity created by negotiation, clans independent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Arab Empire (632- ~1500)</a:t>
            </a:r>
            <a:endParaRPr lang="en-US" dirty="0"/>
          </a:p>
        </p:txBody>
      </p:sp>
      <p:sp>
        <p:nvSpPr>
          <p:cNvPr id="3" name="Content Placeholder 2"/>
          <p:cNvSpPr>
            <a:spLocks noGrp="1"/>
          </p:cNvSpPr>
          <p:nvPr>
            <p:ph idx="1"/>
          </p:nvPr>
        </p:nvSpPr>
        <p:spPr/>
        <p:txBody>
          <a:bodyPr/>
          <a:lstStyle/>
          <a:p>
            <a:r>
              <a:rPr lang="en-US" dirty="0" smtClean="0"/>
              <a:t>Advent of saddle and use of camels</a:t>
            </a:r>
          </a:p>
          <a:p>
            <a:r>
              <a:rPr lang="en-US" dirty="0" smtClean="0"/>
              <a:t>Islam (</a:t>
            </a:r>
            <a:r>
              <a:rPr lang="en-US" dirty="0" err="1" smtClean="0"/>
              <a:t>Muhammed</a:t>
            </a:r>
            <a:r>
              <a:rPr lang="en-US" dirty="0" smtClean="0"/>
              <a:t> 570-632 CE)</a:t>
            </a:r>
          </a:p>
          <a:p>
            <a:r>
              <a:rPr lang="en-US" dirty="0" smtClean="0"/>
              <a:t>Muslim rule generally meant religious freedom and lower taxes</a:t>
            </a:r>
          </a:p>
          <a:p>
            <a:r>
              <a:rPr lang="en-US" dirty="0" smtClean="0"/>
              <a:t>Non-Muslims could not bear arms, but were subject to their own laws (tolerance)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Arabic Cultural Flowering</a:t>
            </a:r>
            <a:endParaRPr lang="en-US" dirty="0"/>
          </a:p>
        </p:txBody>
      </p:sp>
      <p:sp>
        <p:nvSpPr>
          <p:cNvPr id="3" name="Content Placeholder 2"/>
          <p:cNvSpPr>
            <a:spLocks noGrp="1"/>
          </p:cNvSpPr>
          <p:nvPr>
            <p:ph idx="1"/>
          </p:nvPr>
        </p:nvSpPr>
        <p:spPr/>
        <p:txBody>
          <a:bodyPr/>
          <a:lstStyle/>
          <a:p>
            <a:r>
              <a:rPr lang="en-US" dirty="0" smtClean="0"/>
              <a:t>Muslim culture assimilates Greek, Roman, Persian, and Hindu learning</a:t>
            </a:r>
          </a:p>
          <a:p>
            <a:r>
              <a:rPr lang="en-US" dirty="0" smtClean="0"/>
              <a:t>Common language for theology, philosophy, science, and humanities</a:t>
            </a:r>
          </a:p>
          <a:p>
            <a:r>
              <a:rPr lang="en-US" dirty="0" smtClean="0"/>
              <a:t>Seclusion and veiling of women not originally a Muslim practice, probably from Byzantium – during Muhammad’s day many women had significant freedom and public roles</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26252" y="189524"/>
            <a:ext cx="8229600" cy="1143000"/>
          </a:xfrm>
        </p:spPr>
        <p:txBody>
          <a:bodyPr/>
          <a:lstStyle/>
          <a:p>
            <a:r>
              <a:rPr lang="en-US" dirty="0" smtClean="0"/>
              <a:t>Islamic Architecture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51666" y="1332524"/>
            <a:ext cx="4266260" cy="2840110"/>
          </a:xfrm>
          <a:prstGeom prst="rect">
            <a:avLst/>
          </a:prstGeom>
        </p:spPr>
      </p:pic>
      <p:pic>
        <p:nvPicPr>
          <p:cNvPr id="5" name="Picture 4"/>
          <p:cNvPicPr>
            <a:picLocks noChangeAspect="1"/>
          </p:cNvPicPr>
          <p:nvPr/>
        </p:nvPicPr>
        <p:blipFill>
          <a:blip r:embed="rId3"/>
          <a:stretch>
            <a:fillRect/>
          </a:stretch>
        </p:blipFill>
        <p:spPr>
          <a:xfrm>
            <a:off x="7177852" y="274638"/>
            <a:ext cx="1778000" cy="2921000"/>
          </a:xfrm>
          <a:prstGeom prst="rect">
            <a:avLst/>
          </a:prstGeom>
        </p:spPr>
      </p:pic>
      <p:pic>
        <p:nvPicPr>
          <p:cNvPr id="6" name="Picture 5"/>
          <p:cNvPicPr>
            <a:picLocks noChangeAspect="1"/>
          </p:cNvPicPr>
          <p:nvPr/>
        </p:nvPicPr>
        <p:blipFill>
          <a:blip r:embed="rId4"/>
          <a:stretch>
            <a:fillRect/>
          </a:stretch>
        </p:blipFill>
        <p:spPr>
          <a:xfrm>
            <a:off x="3014136" y="4349543"/>
            <a:ext cx="2328840" cy="2328840"/>
          </a:xfrm>
          <a:prstGeom prst="rect">
            <a:avLst/>
          </a:prstGeom>
        </p:spPr>
      </p:pic>
      <p:pic>
        <p:nvPicPr>
          <p:cNvPr id="9" name="Picture 8"/>
          <p:cNvPicPr>
            <a:picLocks noChangeAspect="1"/>
          </p:cNvPicPr>
          <p:nvPr/>
        </p:nvPicPr>
        <p:blipFill>
          <a:blip r:embed="rId5"/>
          <a:stretch>
            <a:fillRect/>
          </a:stretch>
        </p:blipFill>
        <p:spPr>
          <a:xfrm>
            <a:off x="220891" y="274638"/>
            <a:ext cx="2242909" cy="2310293"/>
          </a:xfrm>
          <a:prstGeom prst="rect">
            <a:avLst/>
          </a:prstGeom>
        </p:spPr>
      </p:pic>
      <p:pic>
        <p:nvPicPr>
          <p:cNvPr id="10" name="Picture 9"/>
          <p:cNvPicPr>
            <a:picLocks noChangeAspect="1"/>
          </p:cNvPicPr>
          <p:nvPr/>
        </p:nvPicPr>
        <p:blipFill>
          <a:blip r:embed="rId6"/>
          <a:stretch>
            <a:fillRect/>
          </a:stretch>
        </p:blipFill>
        <p:spPr>
          <a:xfrm>
            <a:off x="5911617" y="4349543"/>
            <a:ext cx="3044235" cy="2328840"/>
          </a:xfrm>
          <a:prstGeom prst="rect">
            <a:avLst/>
          </a:prstGeom>
        </p:spPr>
      </p:pic>
      <p:pic>
        <p:nvPicPr>
          <p:cNvPr id="11" name="Picture 10"/>
          <p:cNvPicPr>
            <a:picLocks noChangeAspect="1"/>
          </p:cNvPicPr>
          <p:nvPr/>
        </p:nvPicPr>
        <p:blipFill>
          <a:blip r:embed="rId7"/>
          <a:stretch>
            <a:fillRect/>
          </a:stretch>
        </p:blipFill>
        <p:spPr>
          <a:xfrm>
            <a:off x="99719" y="2812074"/>
            <a:ext cx="2510836" cy="386630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Arabic?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An Arab is a person who identifies as such on ethnic, linguistic or cultural grounds. Not a religious category – there are Christian and Jewish Arabs.  Not a racial category, there are white, black and brown Arabs.</a:t>
            </a:r>
          </a:p>
          <a:p>
            <a:endParaRPr lang="en-US" dirty="0" smtClean="0"/>
          </a:p>
          <a:p>
            <a:r>
              <a:rPr lang="en-US" dirty="0" smtClean="0"/>
              <a:t>There are many </a:t>
            </a:r>
            <a:r>
              <a:rPr lang="en-US" dirty="0" smtClean="0">
                <a:hlinkClick r:id="rId2"/>
              </a:rPr>
              <a:t>famous Arab Americans</a:t>
            </a:r>
            <a:r>
              <a:rPr lang="en-US" dirty="0" smtClean="0"/>
              <a:t>, </a:t>
            </a:r>
            <a:r>
              <a:rPr lang="en-US" dirty="0" err="1" smtClean="0"/>
              <a:t>eg</a:t>
            </a:r>
            <a:r>
              <a:rPr lang="en-US" dirty="0" smtClean="0"/>
              <a:t>. John Sununu, Spenser Abraham, Ralph Nader, Frank Zappa, </a:t>
            </a:r>
            <a:r>
              <a:rPr lang="en-US" dirty="0" err="1" smtClean="0"/>
              <a:t>Salma</a:t>
            </a:r>
            <a:r>
              <a:rPr lang="en-US" dirty="0" smtClean="0"/>
              <a:t> Hayek, Diane </a:t>
            </a:r>
            <a:r>
              <a:rPr lang="en-US" dirty="0" err="1" smtClean="0"/>
              <a:t>Rehm</a:t>
            </a:r>
            <a:r>
              <a:rPr lang="en-US" dirty="0" smtClean="0"/>
              <a:t>, Christa McAuliffe, etc.</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Ottoman Empire 1300 - 1922</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002545" y="1600200"/>
            <a:ext cx="6821595" cy="488031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Napoleon Invades Egypt, 1798</a:t>
            </a:r>
            <a:endParaRPr lang="en-US" dirty="0"/>
          </a:p>
        </p:txBody>
      </p:sp>
      <p:sp>
        <p:nvSpPr>
          <p:cNvPr id="3" name="Content Placeholder 2"/>
          <p:cNvSpPr>
            <a:spLocks noGrp="1"/>
          </p:cNvSpPr>
          <p:nvPr>
            <p:ph idx="1"/>
          </p:nvPr>
        </p:nvSpPr>
        <p:spPr/>
        <p:txBody>
          <a:bodyPr/>
          <a:lstStyle/>
          <a:p>
            <a:pPr>
              <a:buNone/>
            </a:pPr>
            <a:r>
              <a:rPr lang="en-US" dirty="0" err="1" smtClean="0"/>
              <a:t>Orientalism</a:t>
            </a:r>
            <a:r>
              <a:rPr lang="en-US" dirty="0" smtClean="0"/>
              <a:t>: Study of</a:t>
            </a:r>
          </a:p>
          <a:p>
            <a:pPr>
              <a:buNone/>
            </a:pPr>
            <a:r>
              <a:rPr lang="en-US" dirty="0" smtClean="0"/>
              <a:t>the orient, according </a:t>
            </a:r>
          </a:p>
          <a:p>
            <a:pPr>
              <a:buNone/>
            </a:pPr>
            <a:r>
              <a:rPr lang="en-US" dirty="0" smtClean="0"/>
              <a:t>to Edward Said </a:t>
            </a:r>
          </a:p>
          <a:p>
            <a:pPr>
              <a:buNone/>
            </a:pPr>
            <a:r>
              <a:rPr lang="en-US" dirty="0"/>
              <a:t>c</a:t>
            </a:r>
            <a:r>
              <a:rPr lang="en-US" dirty="0" smtClean="0"/>
              <a:t>ontinues stereotypes</a:t>
            </a:r>
          </a:p>
          <a:p>
            <a:pPr>
              <a:buNone/>
            </a:pPr>
            <a:r>
              <a:rPr lang="en-US" dirty="0" smtClean="0"/>
              <a:t>that reinforce the </a:t>
            </a:r>
          </a:p>
          <a:p>
            <a:pPr>
              <a:buNone/>
            </a:pPr>
            <a:r>
              <a:rPr lang="en-US" dirty="0" smtClean="0"/>
              <a:t>“logic” of European</a:t>
            </a:r>
          </a:p>
          <a:p>
            <a:pPr>
              <a:buNone/>
            </a:pPr>
            <a:r>
              <a:rPr lang="en-US" dirty="0"/>
              <a:t>d</a:t>
            </a:r>
            <a:r>
              <a:rPr lang="en-US" dirty="0" smtClean="0"/>
              <a:t>omination</a:t>
            </a:r>
          </a:p>
        </p:txBody>
      </p:sp>
      <p:pic>
        <p:nvPicPr>
          <p:cNvPr id="4" name="Picture 3"/>
          <p:cNvPicPr>
            <a:picLocks noChangeAspect="1"/>
          </p:cNvPicPr>
          <p:nvPr/>
        </p:nvPicPr>
        <p:blipFill>
          <a:blip r:embed="rId2"/>
          <a:stretch>
            <a:fillRect/>
          </a:stretch>
        </p:blipFill>
        <p:spPr>
          <a:xfrm>
            <a:off x="4559300" y="1417638"/>
            <a:ext cx="4127500" cy="5080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European Domination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1830 French conquer Algeria</a:t>
            </a:r>
          </a:p>
          <a:p>
            <a:r>
              <a:rPr lang="en-US" dirty="0" smtClean="0"/>
              <a:t>1838 Unequal trading conventions favor Europe</a:t>
            </a:r>
          </a:p>
          <a:p>
            <a:r>
              <a:rPr lang="en-US" dirty="0" smtClean="0"/>
              <a:t>1839 Britain takes Aden in Yemen</a:t>
            </a:r>
          </a:p>
          <a:p>
            <a:r>
              <a:rPr lang="en-US" dirty="0" smtClean="0"/>
              <a:t>1881 French army occupies Tunisia</a:t>
            </a:r>
          </a:p>
          <a:p>
            <a:r>
              <a:rPr lang="en-US" dirty="0" smtClean="0"/>
              <a:t>1882 Britain takes over Egypt, controls Suez Canal</a:t>
            </a:r>
          </a:p>
          <a:p>
            <a:r>
              <a:rPr lang="en-US" dirty="0" smtClean="0"/>
              <a:t>1890-1910 Europeans build railroads, develop profit </a:t>
            </a:r>
          </a:p>
          <a:p>
            <a:r>
              <a:rPr lang="en-US" dirty="0" smtClean="0"/>
              <a:t>1899 England controls the Sudan</a:t>
            </a:r>
          </a:p>
          <a:p>
            <a:r>
              <a:rPr lang="en-US" dirty="0" smtClean="0"/>
              <a:t>1901 British “concessions” in Iran</a:t>
            </a:r>
          </a:p>
          <a:p>
            <a:r>
              <a:rPr lang="en-US" dirty="0" smtClean="0"/>
              <a:t>1904 Spanish and French partition Morocco</a:t>
            </a:r>
          </a:p>
          <a:p>
            <a:r>
              <a:rPr lang="en-US" dirty="0" smtClean="0"/>
              <a:t>1908 Founding of Anglo-Persian Oil Co. (Now BP – British Petroleum)</a:t>
            </a:r>
          </a:p>
          <a:p>
            <a:r>
              <a:rPr lang="en-US" dirty="0" smtClean="0"/>
              <a:t>1911 Italy invades Libya</a:t>
            </a:r>
          </a:p>
          <a:p>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the “Middle East”</a:t>
            </a:r>
            <a:endParaRPr lang="en-US" dirty="0"/>
          </a:p>
        </p:txBody>
      </p:sp>
      <p:sp>
        <p:nvSpPr>
          <p:cNvPr id="3" name="Content Placeholder 2"/>
          <p:cNvSpPr>
            <a:spLocks noGrp="1"/>
          </p:cNvSpPr>
          <p:nvPr>
            <p:ph idx="1"/>
          </p:nvPr>
        </p:nvSpPr>
        <p:spPr/>
        <p:txBody>
          <a:bodyPr/>
          <a:lstStyle/>
          <a:p>
            <a:r>
              <a:rPr lang="en-US" dirty="0" smtClean="0"/>
              <a:t>Based on historical, cultural, linguistic, and religious connections, including the empires of Greece, Rome, Arab &amp; Ottoman Turkey and contemporary events</a:t>
            </a:r>
          </a:p>
          <a:p>
            <a:r>
              <a:rPr lang="en-US" dirty="0" smtClean="0"/>
              <a:t>We will use a definition that includes North Africa, the traditional “Middle East,” and Afghanistan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I</a:t>
            </a:r>
            <a:endParaRPr lang="en-US" dirty="0"/>
          </a:p>
        </p:txBody>
      </p:sp>
      <p:sp>
        <p:nvSpPr>
          <p:cNvPr id="3" name="Content Placeholder 2"/>
          <p:cNvSpPr>
            <a:spLocks noGrp="1"/>
          </p:cNvSpPr>
          <p:nvPr>
            <p:ph idx="1"/>
          </p:nvPr>
        </p:nvSpPr>
        <p:spPr/>
        <p:txBody>
          <a:bodyPr>
            <a:normAutofit lnSpcReduction="10000"/>
          </a:bodyPr>
          <a:lstStyle/>
          <a:p>
            <a:r>
              <a:rPr lang="en-US" dirty="0" smtClean="0"/>
              <a:t>Ottoman Empire aligns with Germany, and is defeated</a:t>
            </a:r>
          </a:p>
          <a:p>
            <a:r>
              <a:rPr lang="en-US" dirty="0" smtClean="0"/>
              <a:t>British and French foment Arab revolts against Ottomans (“Lawrence of Arabia”) and make promises to Arab leaders</a:t>
            </a:r>
          </a:p>
          <a:p>
            <a:r>
              <a:rPr lang="en-US" dirty="0" smtClean="0"/>
              <a:t>Balfour Declaration (1917) support Jewish national home in Palestine.</a:t>
            </a:r>
          </a:p>
          <a:p>
            <a:r>
              <a:rPr lang="en-US" dirty="0" smtClean="0"/>
              <a:t>Enormous toll: millions died from violence, starvation, and disease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and French “Mandates”</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Secret agreement</a:t>
            </a:r>
          </a:p>
          <a:p>
            <a:pPr>
              <a:buNone/>
            </a:pPr>
            <a:r>
              <a:rPr lang="en-US" dirty="0" smtClean="0"/>
              <a:t>	divides Middle East</a:t>
            </a:r>
          </a:p>
          <a:p>
            <a:pPr>
              <a:buNone/>
            </a:pPr>
            <a:r>
              <a:rPr lang="en-US" dirty="0" smtClean="0"/>
              <a:t>	between Britain, France,</a:t>
            </a:r>
          </a:p>
          <a:p>
            <a:pPr>
              <a:buNone/>
            </a:pPr>
            <a:r>
              <a:rPr lang="en-US" dirty="0" smtClean="0"/>
              <a:t>	and Russia</a:t>
            </a:r>
          </a:p>
          <a:p>
            <a:pPr>
              <a:buNone/>
            </a:pPr>
            <a:r>
              <a:rPr lang="en-US" dirty="0" smtClean="0"/>
              <a:t>United Nations approves</a:t>
            </a:r>
          </a:p>
          <a:p>
            <a:pPr>
              <a:buNone/>
            </a:pPr>
            <a:r>
              <a:rPr lang="en-US" dirty="0" smtClean="0"/>
              <a:t>	“mandates”</a:t>
            </a:r>
          </a:p>
          <a:p>
            <a:pPr>
              <a:buNone/>
            </a:pPr>
            <a:r>
              <a:rPr lang="en-US" dirty="0" smtClean="0"/>
              <a:t>British and French install </a:t>
            </a:r>
          </a:p>
          <a:p>
            <a:pPr>
              <a:buNone/>
            </a:pPr>
            <a:r>
              <a:rPr lang="en-US" dirty="0" smtClean="0"/>
              <a:t>	leaders &amp; governments</a:t>
            </a:r>
          </a:p>
          <a:p>
            <a:pPr>
              <a:buNone/>
            </a:pPr>
            <a:endParaRPr lang="en-US" dirty="0" smtClean="0"/>
          </a:p>
          <a:p>
            <a:pPr>
              <a:buNone/>
            </a:pPr>
            <a:endParaRPr lang="en-US" dirty="0"/>
          </a:p>
        </p:txBody>
      </p:sp>
      <p:pic>
        <p:nvPicPr>
          <p:cNvPr id="4" name="Picture 3"/>
          <p:cNvPicPr>
            <a:picLocks noChangeAspect="1"/>
          </p:cNvPicPr>
          <p:nvPr/>
        </p:nvPicPr>
        <p:blipFill>
          <a:blip r:embed="rId2"/>
          <a:stretch>
            <a:fillRect/>
          </a:stretch>
        </p:blipFill>
        <p:spPr>
          <a:xfrm>
            <a:off x="5021122" y="1417638"/>
            <a:ext cx="3665678" cy="474318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Turkish Revolt (1920-23)</a:t>
            </a:r>
            <a:endParaRPr lang="en-US" dirty="0"/>
          </a:p>
        </p:txBody>
      </p:sp>
      <p:sp>
        <p:nvSpPr>
          <p:cNvPr id="3" name="Content Placeholder 2"/>
          <p:cNvSpPr>
            <a:spLocks noGrp="1"/>
          </p:cNvSpPr>
          <p:nvPr>
            <p:ph idx="1"/>
          </p:nvPr>
        </p:nvSpPr>
        <p:spPr/>
        <p:txBody>
          <a:bodyPr/>
          <a:lstStyle/>
          <a:p>
            <a:r>
              <a:rPr lang="en-US" dirty="0" smtClean="0"/>
              <a:t>Ataturk leads revolt</a:t>
            </a:r>
          </a:p>
          <a:p>
            <a:pPr>
              <a:buNone/>
            </a:pPr>
            <a:r>
              <a:rPr lang="en-US" dirty="0" smtClean="0"/>
              <a:t>against British, French, </a:t>
            </a:r>
          </a:p>
          <a:p>
            <a:pPr>
              <a:buNone/>
            </a:pPr>
            <a:r>
              <a:rPr lang="en-US" dirty="0" smtClean="0"/>
              <a:t>and Italian division of </a:t>
            </a:r>
          </a:p>
          <a:p>
            <a:pPr>
              <a:buNone/>
            </a:pPr>
            <a:r>
              <a:rPr lang="en-US" dirty="0" smtClean="0"/>
              <a:t>Turkey, establishes </a:t>
            </a:r>
          </a:p>
          <a:p>
            <a:pPr>
              <a:buNone/>
            </a:pPr>
            <a:r>
              <a:rPr lang="en-US" dirty="0"/>
              <a:t>i</a:t>
            </a:r>
            <a:r>
              <a:rPr lang="en-US" dirty="0" smtClean="0"/>
              <a:t>ndependent nation, </a:t>
            </a:r>
          </a:p>
          <a:p>
            <a:pPr>
              <a:buNone/>
            </a:pPr>
            <a:r>
              <a:rPr lang="en-US" dirty="0" smtClean="0"/>
              <a:t>European oriented and</a:t>
            </a:r>
          </a:p>
          <a:p>
            <a:pPr>
              <a:buNone/>
            </a:pPr>
            <a:r>
              <a:rPr lang="en-US" dirty="0"/>
              <a:t>s</a:t>
            </a:r>
            <a:r>
              <a:rPr lang="en-US" dirty="0" smtClean="0"/>
              <a:t>ecular.</a:t>
            </a:r>
            <a:endParaRPr lang="en-US" dirty="0"/>
          </a:p>
        </p:txBody>
      </p:sp>
      <p:pic>
        <p:nvPicPr>
          <p:cNvPr id="4" name="Picture 3"/>
          <p:cNvPicPr>
            <a:picLocks noChangeAspect="1"/>
          </p:cNvPicPr>
          <p:nvPr/>
        </p:nvPicPr>
        <p:blipFill>
          <a:blip r:embed="rId2"/>
          <a:stretch>
            <a:fillRect/>
          </a:stretch>
        </p:blipFill>
        <p:spPr>
          <a:xfrm>
            <a:off x="4994232" y="1718545"/>
            <a:ext cx="3789434" cy="440761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American Intervention I</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1928 Red Line Oil Agreement with Britain to share Middle East Oil.  Standard Oil and Mobil get shares of Iraq Petroleum Company</a:t>
            </a:r>
          </a:p>
          <a:p>
            <a:r>
              <a:rPr lang="en-US" dirty="0" smtClean="0"/>
              <a:t>1944, the Anglo-American Petroleum Agreement divides Middle Eastern oil between the United States and Britain. Roosevelt says: Persian oil …is yours. We share the oil of Iraq and Kuwait. As for Saudi Arabian oil, it’s ours. (Between 1948 and 1960, Western capital earns $12.8 billion in profits from the production, refining and sale of Middle Eastern oil, on investments totaling $1.3 billion.)</a:t>
            </a:r>
          </a:p>
          <a:p>
            <a:r>
              <a:rPr lang="en-US" dirty="0" smtClean="0"/>
              <a:t>1949 CIA back military coup in Syria, overthrows elected government</a:t>
            </a:r>
          </a:p>
          <a:p>
            <a:r>
              <a:rPr lang="en-US" dirty="0" smtClean="0"/>
              <a:t>1953 CIA organizes coup in Iran, overthrows elected government putting Shaw in power </a:t>
            </a:r>
          </a:p>
          <a:p>
            <a:r>
              <a:rPr lang="en-US" dirty="0" smtClean="0"/>
              <a:t>1956 CIA coup in Syria aborted</a:t>
            </a:r>
          </a:p>
          <a:p>
            <a:r>
              <a:rPr lang="en-US" dirty="0" smtClean="0"/>
              <a:t>1957 Marines landed in Lebanon to prepare invasion of Jordan</a:t>
            </a:r>
          </a:p>
          <a:p>
            <a:r>
              <a:rPr lang="en-US" dirty="0" smtClean="0"/>
              <a:t>1958 US Navy and Marines to Lebanon, threat of nuclear attack if Iraq invades Kuwait, invasion of Iraq planned with Turkey</a:t>
            </a:r>
          </a:p>
          <a:p>
            <a:r>
              <a:rPr lang="en-US" dirty="0" smtClean="0"/>
              <a:t>1957-8 plots to overthrow Nasser, not successful</a:t>
            </a:r>
          </a:p>
          <a:p>
            <a:r>
              <a:rPr lang="en-US" dirty="0" smtClean="0"/>
              <a:t>1960 US tries to overthrow government of Iraq</a:t>
            </a:r>
          </a:p>
          <a:p>
            <a:r>
              <a:rPr lang="en-US" dirty="0" smtClean="0"/>
              <a:t>1963 US supports coup led by Ba’ath Party in Iraq, Saddam Hussein (on CIA payroll) comes to power</a:t>
            </a:r>
          </a:p>
          <a:p>
            <a:r>
              <a:rPr lang="en-US" dirty="0" smtClean="0"/>
              <a:t>1973-5 US supports Kurdish rebels in Iraq, then abandons them</a:t>
            </a:r>
          </a:p>
          <a:p>
            <a:r>
              <a:rPr lang="en-US" dirty="0" smtClean="0"/>
              <a:t>1978-79 US supports Shaw and tries to organize a coup to keep him in power</a:t>
            </a:r>
          </a:p>
          <a:p>
            <a:r>
              <a:rPr lang="en-US" dirty="0" smtClean="0"/>
              <a:t>1979: Carter designates the Persian Gulf a vital U.S. interest and declares the U.S. will go to war to ensure the flow of oil.</a:t>
            </a:r>
          </a:p>
          <a:p>
            <a:r>
              <a:rPr lang="en-US" dirty="0" smtClean="0"/>
              <a:t>1979: U.S. begins arming and organizing Islamic fundamentalist "Mujahedeen" in Afghanistan, Brzezinski writes, "This aid was going to induce a Soviet military intervention," drawing the Soviets into an Afghan quagmire. more than $3 billion in arms.   Americans taken hostage in Iran.</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Founding of Israel</a:t>
            </a:r>
            <a:endParaRPr lang="en-US" dirty="0"/>
          </a:p>
        </p:txBody>
      </p:sp>
      <p:sp>
        <p:nvSpPr>
          <p:cNvPr id="3" name="Content Placeholder 2"/>
          <p:cNvSpPr>
            <a:spLocks noGrp="1"/>
          </p:cNvSpPr>
          <p:nvPr>
            <p:ph idx="1"/>
          </p:nvPr>
        </p:nvSpPr>
        <p:spPr/>
        <p:txBody>
          <a:bodyPr/>
          <a:lstStyle/>
          <a:p>
            <a:r>
              <a:rPr lang="en-US" dirty="0" smtClean="0"/>
              <a:t>Jewish immigration to </a:t>
            </a:r>
            <a:r>
              <a:rPr lang="en-US" dirty="0" smtClean="0">
                <a:hlinkClick r:id="rId2"/>
              </a:rPr>
              <a:t>Palestine</a:t>
            </a:r>
            <a:r>
              <a:rPr lang="en-US" dirty="0" smtClean="0"/>
              <a:t>, supported by Britain, increases after Nazi holocaust</a:t>
            </a:r>
          </a:p>
          <a:p>
            <a:pPr lvl="1"/>
            <a:r>
              <a:rPr lang="en-US" dirty="0" smtClean="0"/>
              <a:t>1898   98% of Palestine is Arab</a:t>
            </a:r>
          </a:p>
          <a:p>
            <a:pPr lvl="1"/>
            <a:r>
              <a:rPr lang="en-US" dirty="0" smtClean="0"/>
              <a:t>1922   88%</a:t>
            </a:r>
          </a:p>
          <a:p>
            <a:pPr lvl="1"/>
            <a:r>
              <a:rPr lang="en-US" dirty="0" smtClean="0"/>
              <a:t>1931   81%</a:t>
            </a:r>
          </a:p>
          <a:p>
            <a:pPr lvl="1"/>
            <a:r>
              <a:rPr lang="en-US" dirty="0" smtClean="0"/>
              <a:t>1947   66%</a:t>
            </a:r>
          </a:p>
          <a:p>
            <a:r>
              <a:rPr lang="en-US" dirty="0" smtClean="0"/>
              <a:t>1948 Israel declared, Palestinian refugees, Arab forces defeated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 and Israel</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1947: U.S. supports UN resolution partitioning Palestine, giving the Zionist authorities control of 54% of the land. (Jewish settlers 1/3 of the population.)</a:t>
            </a:r>
          </a:p>
          <a:p>
            <a:r>
              <a:rPr lang="en-US" dirty="0" smtClean="0"/>
              <a:t>1948: War breaks out between newly proclaimed state of Israel, and Egypt, Iraq, Jordan and Syria, who had moved troops into Palestine to oppose the partition of Palestine. Israeli attacks force some 800,000 Palestinians--two-thirds of the population--to flee into exile in Lebanon, Jordan, Syria, Gaza, and the West Bank. Israel seizes 77 percent of historic Palestine. The U.S. quickly recognizes Israel.</a:t>
            </a:r>
          </a:p>
          <a:p>
            <a:r>
              <a:rPr lang="en-US" dirty="0" smtClean="0"/>
              <a:t>1966 US sells jet bombers to Israel</a:t>
            </a:r>
          </a:p>
          <a:p>
            <a:r>
              <a:rPr lang="en-US" dirty="0" smtClean="0"/>
              <a:t>1967 War with American support and takes remaining 23% of historic Palestine (West Bank, Gaza, Jerusalem, Sinai Peninsula &amp; Golan Heights</a:t>
            </a:r>
          </a:p>
          <a:p>
            <a:r>
              <a:rPr lang="en-US" dirty="0" smtClean="0"/>
              <a:t>1970 America supports attacks on Palestinian refugee camps</a:t>
            </a:r>
          </a:p>
          <a:p>
            <a:r>
              <a:rPr lang="en-US" dirty="0" smtClean="0"/>
              <a:t>1973 2.2 Billion to Israel</a:t>
            </a:r>
          </a:p>
          <a:p>
            <a:r>
              <a:rPr lang="en-US" dirty="0" smtClean="0"/>
              <a:t>1982 Israel invades Lebanon with US support, </a:t>
            </a:r>
            <a:r>
              <a:rPr lang="en-US" dirty="0" err="1" smtClean="0"/>
              <a:t>Sabra</a:t>
            </a:r>
            <a:r>
              <a:rPr lang="en-US" dirty="0" smtClean="0"/>
              <a:t> massacre</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Intervention II</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1979 Soviet Troops enter Afghanistan at invitation of Afghan government, American “secret war” begins, funding of Osama Bin Laden and others, by 1989 over 1 million casualties, 1/3 of population refugees</a:t>
            </a:r>
          </a:p>
          <a:p>
            <a:r>
              <a:rPr lang="en-US" dirty="0" smtClean="0">
                <a:hlinkClick r:id="rId2"/>
              </a:rPr>
              <a:t>1980 Candidate Ronald Reagan makes secret deal with the Islamic Republic: will allow Israel to ship arms to Iran if Iran continues to hold the hostages during the presidential campaign</a:t>
            </a:r>
            <a:endParaRPr lang="en-US" dirty="0" smtClean="0"/>
          </a:p>
          <a:p>
            <a:r>
              <a:rPr lang="en-US" dirty="0" smtClean="0"/>
              <a:t>1980 Iraq invades Iran with US support, US supports both sides, 1.5 million dead</a:t>
            </a:r>
          </a:p>
          <a:p>
            <a:r>
              <a:rPr lang="en-US" dirty="0" smtClean="0"/>
              <a:t>1983 US troops to Lebanon</a:t>
            </a:r>
          </a:p>
          <a:p>
            <a:r>
              <a:rPr lang="en-US" dirty="0" smtClean="0"/>
              <a:t>1983 CIA involved in murder of general in Morocco</a:t>
            </a:r>
          </a:p>
          <a:p>
            <a:r>
              <a:rPr lang="en-US" dirty="0" smtClean="0"/>
              <a:t>1985 CIA attempts to kill Shiite leader in Lebanon</a:t>
            </a:r>
          </a:p>
          <a:p>
            <a:r>
              <a:rPr lang="en-US" dirty="0" smtClean="0"/>
              <a:t>1986 US bombs Libya</a:t>
            </a:r>
          </a:p>
          <a:p>
            <a:r>
              <a:rPr lang="en-US" dirty="0" smtClean="0"/>
              <a:t>1987 US shoots down Iranian airplane, all 290 passengers killed</a:t>
            </a:r>
          </a:p>
          <a:p>
            <a:r>
              <a:rPr lang="en-US" dirty="0" smtClean="0"/>
              <a:t>1990 Iraq invades Kuwait after American “green light”</a:t>
            </a:r>
          </a:p>
          <a:p>
            <a:r>
              <a:rPr lang="en-US" dirty="0" smtClean="0"/>
              <a:t>1991 “Desert Storm”  200,000 Iraqis killed, allows Iraq to attack Kurds and </a:t>
            </a:r>
            <a:r>
              <a:rPr lang="en-US" dirty="0" err="1" smtClean="0"/>
              <a:t>Shites</a:t>
            </a:r>
            <a:endParaRPr lang="en-US" dirty="0" smtClean="0"/>
          </a:p>
          <a:p>
            <a:r>
              <a:rPr lang="en-US" dirty="0" smtClean="0"/>
              <a:t>1992 Marines land in Somalia</a:t>
            </a:r>
          </a:p>
          <a:p>
            <a:r>
              <a:rPr lang="en-US" dirty="0" smtClean="0"/>
              <a:t>1992 Department of Defense official plan "In the Middle East and Southwest Asia, our overall objective is to remain the predominant outside power in the region and preserve U.S. and Western access to the region's oil.”</a:t>
            </a:r>
          </a:p>
          <a:p>
            <a:r>
              <a:rPr lang="en-US" dirty="0" smtClean="0"/>
              <a:t>1993 US Missile Attack on Iraq</a:t>
            </a:r>
          </a:p>
          <a:p>
            <a:r>
              <a:rPr lang="en-US" dirty="0" smtClean="0"/>
              <a:t>1995 Oil and Trade Sanctions against Iraq, UN says 4,500 children die per month, 280,000 sorties flown over Iraq in 10 years</a:t>
            </a:r>
          </a:p>
          <a:p>
            <a:r>
              <a:rPr lang="en-US" dirty="0" smtClean="0"/>
              <a:t>1998 Congress funds “secret” attacks against government of Iraq, missile attacks in Afghanistan and Somalia, Iraq</a:t>
            </a:r>
          </a:p>
          <a:p>
            <a:r>
              <a:rPr lang="en-US" dirty="0" smtClean="0"/>
              <a:t>2001 Invasion of Afghanistan</a:t>
            </a:r>
          </a:p>
          <a:p>
            <a:r>
              <a:rPr lang="en-US" dirty="0" smtClean="0"/>
              <a:t>2003 Invasion and occupation of Iraq, by 2009 over 1.5 million dead</a:t>
            </a:r>
          </a:p>
          <a:p>
            <a:pPr algn="r">
              <a:buNone/>
            </a:pPr>
            <a:r>
              <a:rPr lang="en-US" dirty="0" smtClean="0">
                <a:hlinkClick r:id="rId3"/>
              </a:rPr>
              <a:t>Information Clearing House</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178"/>
            <a:ext cx="5488977" cy="948348"/>
          </a:xfrm>
        </p:spPr>
        <p:txBody>
          <a:bodyPr>
            <a:normAutofit fontScale="90000"/>
          </a:bodyPr>
          <a:lstStyle/>
          <a:p>
            <a:r>
              <a:rPr lang="en-US" dirty="0" smtClean="0"/>
              <a:t>American Military Bases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63995" y="1220861"/>
            <a:ext cx="3237388" cy="3884865"/>
          </a:xfrm>
          <a:prstGeom prst="rect">
            <a:avLst/>
          </a:prstGeom>
        </p:spPr>
      </p:pic>
      <p:pic>
        <p:nvPicPr>
          <p:cNvPr id="5" name="Picture 4"/>
          <p:cNvPicPr>
            <a:picLocks noChangeAspect="1"/>
          </p:cNvPicPr>
          <p:nvPr/>
        </p:nvPicPr>
        <p:blipFill>
          <a:blip r:embed="rId3"/>
          <a:stretch>
            <a:fillRect/>
          </a:stretch>
        </p:blipFill>
        <p:spPr>
          <a:xfrm>
            <a:off x="6590427" y="455879"/>
            <a:ext cx="2434725" cy="2288642"/>
          </a:xfrm>
          <a:prstGeom prst="rect">
            <a:avLst/>
          </a:prstGeom>
        </p:spPr>
      </p:pic>
      <p:pic>
        <p:nvPicPr>
          <p:cNvPr id="6" name="Picture 5"/>
          <p:cNvPicPr>
            <a:picLocks noChangeAspect="1"/>
          </p:cNvPicPr>
          <p:nvPr/>
        </p:nvPicPr>
        <p:blipFill>
          <a:blip r:embed="rId4"/>
          <a:stretch>
            <a:fillRect/>
          </a:stretch>
        </p:blipFill>
        <p:spPr>
          <a:xfrm>
            <a:off x="3688624" y="998006"/>
            <a:ext cx="2753355" cy="2581271"/>
          </a:xfrm>
          <a:prstGeom prst="rect">
            <a:avLst/>
          </a:prstGeom>
        </p:spPr>
      </p:pic>
      <p:pic>
        <p:nvPicPr>
          <p:cNvPr id="7" name="Picture 6"/>
          <p:cNvPicPr>
            <a:picLocks noChangeAspect="1"/>
          </p:cNvPicPr>
          <p:nvPr/>
        </p:nvPicPr>
        <p:blipFill>
          <a:blip r:embed="rId5"/>
          <a:stretch>
            <a:fillRect/>
          </a:stretch>
        </p:blipFill>
        <p:spPr>
          <a:xfrm>
            <a:off x="3916384" y="3688758"/>
            <a:ext cx="5227616" cy="316924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Isms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Zionism</a:t>
            </a:r>
          </a:p>
          <a:p>
            <a:r>
              <a:rPr lang="en-US" dirty="0" smtClean="0"/>
              <a:t>Nationalism</a:t>
            </a:r>
          </a:p>
          <a:p>
            <a:r>
              <a:rPr lang="en-US" dirty="0" smtClean="0"/>
              <a:t>Pan Arabism</a:t>
            </a:r>
          </a:p>
          <a:p>
            <a:r>
              <a:rPr lang="en-US" dirty="0" smtClean="0"/>
              <a:t>Arab Socialism</a:t>
            </a:r>
          </a:p>
          <a:p>
            <a:r>
              <a:rPr lang="en-US" dirty="0" err="1" smtClean="0"/>
              <a:t>Ba’athism</a:t>
            </a:r>
            <a:r>
              <a:rPr lang="en-US" dirty="0" smtClean="0"/>
              <a:t>: the original secular Arab nationalist movement, to unify all Arab countries in one State and to combat Western colonial rule that dominated the Arab region at that time. In Arabic, </a:t>
            </a:r>
            <a:r>
              <a:rPr lang="en-US" i="1" dirty="0" err="1" smtClean="0"/>
              <a:t>Baʿath</a:t>
            </a:r>
            <a:r>
              <a:rPr lang="en-US" dirty="0" smtClean="0"/>
              <a:t> means "renaissance" or "resurrection" </a:t>
            </a:r>
          </a:p>
          <a:p>
            <a:r>
              <a:rPr lang="en-US" dirty="0" smtClean="0"/>
              <a:t>Islamism: modern Muslims  must return to their roots of their religion, and unite politically, elimination of Western military, economic, political, social, or cultural influences in the Muslim world</a:t>
            </a: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Gamal</a:t>
            </a:r>
            <a:r>
              <a:rPr lang="en-US" dirty="0" smtClean="0"/>
              <a:t> Abdel Nasser</a:t>
            </a:r>
            <a:endParaRPr lang="en-US" dirty="0"/>
          </a:p>
        </p:txBody>
      </p:sp>
      <p:sp>
        <p:nvSpPr>
          <p:cNvPr id="3" name="Content Placeholder 2"/>
          <p:cNvSpPr>
            <a:spLocks noGrp="1"/>
          </p:cNvSpPr>
          <p:nvPr>
            <p:ph idx="1"/>
          </p:nvPr>
        </p:nvSpPr>
        <p:spPr/>
        <p:txBody>
          <a:bodyPr/>
          <a:lstStyle/>
          <a:p>
            <a:r>
              <a:rPr lang="en-US" dirty="0" smtClean="0"/>
              <a:t>1948 war with Israel</a:t>
            </a:r>
          </a:p>
          <a:p>
            <a:r>
              <a:rPr lang="en-US" dirty="0" smtClean="0"/>
              <a:t>1952 Coup / Revolution</a:t>
            </a:r>
          </a:p>
          <a:p>
            <a:r>
              <a:rPr lang="en-US" dirty="0" smtClean="0"/>
              <a:t>1956 Nationalize Suez</a:t>
            </a:r>
          </a:p>
          <a:p>
            <a:r>
              <a:rPr lang="en-US" dirty="0" smtClean="0"/>
              <a:t>Pan-Arabism</a:t>
            </a:r>
          </a:p>
          <a:p>
            <a:r>
              <a:rPr lang="en-US" dirty="0" smtClean="0"/>
              <a:t>1967 War</a:t>
            </a:r>
          </a:p>
          <a:p>
            <a:endParaRPr lang="en-US" dirty="0"/>
          </a:p>
        </p:txBody>
      </p:sp>
      <p:pic>
        <p:nvPicPr>
          <p:cNvPr id="4" name="Picture 3"/>
          <p:cNvPicPr>
            <a:picLocks noChangeAspect="1"/>
          </p:cNvPicPr>
          <p:nvPr/>
        </p:nvPicPr>
        <p:blipFill>
          <a:blip r:embed="rId2"/>
          <a:stretch>
            <a:fillRect/>
          </a:stretch>
        </p:blipFill>
        <p:spPr>
          <a:xfrm>
            <a:off x="5355486" y="2086996"/>
            <a:ext cx="2286000" cy="3390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Size and Population</a:t>
            </a:r>
            <a:endParaRPr lang="en-US" dirty="0"/>
          </a:p>
        </p:txBody>
      </p:sp>
      <p:graphicFrame>
        <p:nvGraphicFramePr>
          <p:cNvPr id="4" name="Content Placeholder 3"/>
          <p:cNvGraphicFramePr>
            <a:graphicFrameLocks noGrp="1"/>
          </p:cNvGraphicFramePr>
          <p:nvPr>
            <p:ph idx="1"/>
          </p:nvPr>
        </p:nvGraphicFramePr>
        <p:xfrm>
          <a:off x="512822" y="1071770"/>
          <a:ext cx="7913889" cy="5486400"/>
        </p:xfrm>
        <a:graphic>
          <a:graphicData uri="http://schemas.openxmlformats.org/drawingml/2006/table">
            <a:tbl>
              <a:tblPr firstRow="1" bandRow="1">
                <a:tableStyleId>{5C22544A-7EE6-4342-B048-85BDC9FD1C3A}</a:tableStyleId>
              </a:tblPr>
              <a:tblGrid>
                <a:gridCol w="2637963"/>
                <a:gridCol w="2637963"/>
                <a:gridCol w="2637963"/>
              </a:tblGrid>
              <a:tr h="319772">
                <a:tc>
                  <a:txBody>
                    <a:bodyPr/>
                    <a:lstStyle/>
                    <a:p>
                      <a:r>
                        <a:rPr lang="en-US" dirty="0" smtClean="0"/>
                        <a:t>Country</a:t>
                      </a:r>
                      <a:endParaRPr lang="en-US" dirty="0"/>
                    </a:p>
                  </a:txBody>
                  <a:tcPr/>
                </a:tc>
                <a:tc>
                  <a:txBody>
                    <a:bodyPr/>
                    <a:lstStyle/>
                    <a:p>
                      <a:r>
                        <a:rPr lang="en-US" dirty="0" smtClean="0"/>
                        <a:t>Size (1000 sq miles)</a:t>
                      </a:r>
                      <a:endParaRPr lang="en-US" dirty="0"/>
                    </a:p>
                  </a:txBody>
                  <a:tcPr/>
                </a:tc>
                <a:tc>
                  <a:txBody>
                    <a:bodyPr/>
                    <a:lstStyle/>
                    <a:p>
                      <a:r>
                        <a:rPr lang="en-US" dirty="0" smtClean="0"/>
                        <a:t>Population  (millions)</a:t>
                      </a:r>
                      <a:endParaRPr lang="en-US" dirty="0"/>
                    </a:p>
                  </a:txBody>
                  <a:tcPr/>
                </a:tc>
              </a:tr>
              <a:tr h="319772">
                <a:tc>
                  <a:txBody>
                    <a:bodyPr/>
                    <a:lstStyle/>
                    <a:p>
                      <a:r>
                        <a:rPr lang="en-US" dirty="0" smtClean="0"/>
                        <a:t>Morocco</a:t>
                      </a:r>
                      <a:endParaRPr lang="en-US" dirty="0"/>
                    </a:p>
                  </a:txBody>
                  <a:tcPr/>
                </a:tc>
                <a:tc>
                  <a:txBody>
                    <a:bodyPr/>
                    <a:lstStyle/>
                    <a:p>
                      <a:r>
                        <a:rPr lang="en-US" dirty="0" smtClean="0"/>
                        <a:t>173</a:t>
                      </a:r>
                      <a:endParaRPr lang="en-US" dirty="0"/>
                    </a:p>
                  </a:txBody>
                  <a:tcPr/>
                </a:tc>
                <a:tc>
                  <a:txBody>
                    <a:bodyPr/>
                    <a:lstStyle/>
                    <a:p>
                      <a:r>
                        <a:rPr lang="en-US" dirty="0" smtClean="0"/>
                        <a:t>32</a:t>
                      </a:r>
                      <a:endParaRPr lang="en-US" dirty="0"/>
                    </a:p>
                  </a:txBody>
                  <a:tcPr/>
                </a:tc>
              </a:tr>
              <a:tr h="319772">
                <a:tc>
                  <a:txBody>
                    <a:bodyPr/>
                    <a:lstStyle/>
                    <a:p>
                      <a:r>
                        <a:rPr lang="en-US" dirty="0" smtClean="0"/>
                        <a:t>Algeria</a:t>
                      </a:r>
                      <a:endParaRPr lang="en-US" dirty="0"/>
                    </a:p>
                  </a:txBody>
                  <a:tcPr/>
                </a:tc>
                <a:tc>
                  <a:txBody>
                    <a:bodyPr/>
                    <a:lstStyle/>
                    <a:p>
                      <a:r>
                        <a:rPr lang="en-US" dirty="0" smtClean="0"/>
                        <a:t>919</a:t>
                      </a:r>
                      <a:endParaRPr lang="en-US" dirty="0"/>
                    </a:p>
                  </a:txBody>
                  <a:tcPr/>
                </a:tc>
                <a:tc>
                  <a:txBody>
                    <a:bodyPr/>
                    <a:lstStyle/>
                    <a:p>
                      <a:r>
                        <a:rPr lang="en-US" dirty="0" smtClean="0"/>
                        <a:t>35</a:t>
                      </a:r>
                      <a:endParaRPr lang="en-US" dirty="0"/>
                    </a:p>
                  </a:txBody>
                  <a:tcPr/>
                </a:tc>
              </a:tr>
              <a:tr h="319772">
                <a:tc>
                  <a:txBody>
                    <a:bodyPr/>
                    <a:lstStyle/>
                    <a:p>
                      <a:r>
                        <a:rPr lang="en-US" dirty="0" smtClean="0"/>
                        <a:t>Tunisia</a:t>
                      </a:r>
                      <a:endParaRPr lang="en-US" dirty="0"/>
                    </a:p>
                  </a:txBody>
                  <a:tcPr/>
                </a:tc>
                <a:tc>
                  <a:txBody>
                    <a:bodyPr/>
                    <a:lstStyle/>
                    <a:p>
                      <a:r>
                        <a:rPr lang="en-US" dirty="0" smtClean="0"/>
                        <a:t>  63</a:t>
                      </a:r>
                      <a:endParaRPr lang="en-US" dirty="0"/>
                    </a:p>
                  </a:txBody>
                  <a:tcPr/>
                </a:tc>
                <a:tc>
                  <a:txBody>
                    <a:bodyPr/>
                    <a:lstStyle/>
                    <a:p>
                      <a:r>
                        <a:rPr lang="en-US" dirty="0" smtClean="0"/>
                        <a:t>10</a:t>
                      </a:r>
                      <a:endParaRPr lang="en-US" dirty="0"/>
                    </a:p>
                  </a:txBody>
                  <a:tcPr/>
                </a:tc>
              </a:tr>
              <a:tr h="319772">
                <a:tc>
                  <a:txBody>
                    <a:bodyPr/>
                    <a:lstStyle/>
                    <a:p>
                      <a:r>
                        <a:rPr lang="en-US" dirty="0" smtClean="0"/>
                        <a:t>Libya</a:t>
                      </a:r>
                      <a:endParaRPr lang="en-US" dirty="0"/>
                    </a:p>
                  </a:txBody>
                  <a:tcPr/>
                </a:tc>
                <a:tc>
                  <a:txBody>
                    <a:bodyPr/>
                    <a:lstStyle/>
                    <a:p>
                      <a:r>
                        <a:rPr lang="en-US" dirty="0" smtClean="0"/>
                        <a:t>639</a:t>
                      </a:r>
                      <a:endParaRPr lang="en-US" dirty="0"/>
                    </a:p>
                  </a:txBody>
                  <a:tcPr/>
                </a:tc>
                <a:tc>
                  <a:txBody>
                    <a:bodyPr/>
                    <a:lstStyle/>
                    <a:p>
                      <a:r>
                        <a:rPr lang="en-US" dirty="0" smtClean="0"/>
                        <a:t>  7</a:t>
                      </a:r>
                      <a:endParaRPr lang="en-US" dirty="0"/>
                    </a:p>
                  </a:txBody>
                  <a:tcPr/>
                </a:tc>
              </a:tr>
              <a:tr h="319772">
                <a:tc>
                  <a:txBody>
                    <a:bodyPr/>
                    <a:lstStyle/>
                    <a:p>
                      <a:r>
                        <a:rPr lang="en-US" dirty="0" smtClean="0"/>
                        <a:t>Egypt</a:t>
                      </a:r>
                      <a:endParaRPr lang="en-US" dirty="0"/>
                    </a:p>
                  </a:txBody>
                  <a:tcPr/>
                </a:tc>
                <a:tc>
                  <a:txBody>
                    <a:bodyPr/>
                    <a:lstStyle/>
                    <a:p>
                      <a:r>
                        <a:rPr lang="en-US" dirty="0" smtClean="0"/>
                        <a:t>387</a:t>
                      </a:r>
                      <a:endParaRPr lang="en-US" dirty="0"/>
                    </a:p>
                  </a:txBody>
                  <a:tcPr/>
                </a:tc>
                <a:tc>
                  <a:txBody>
                    <a:bodyPr/>
                    <a:lstStyle/>
                    <a:p>
                      <a:r>
                        <a:rPr lang="en-US" dirty="0" smtClean="0"/>
                        <a:t>83</a:t>
                      </a:r>
                      <a:endParaRPr lang="en-US" dirty="0"/>
                    </a:p>
                  </a:txBody>
                  <a:tcPr/>
                </a:tc>
              </a:tr>
              <a:tr h="319772">
                <a:tc>
                  <a:txBody>
                    <a:bodyPr/>
                    <a:lstStyle/>
                    <a:p>
                      <a:r>
                        <a:rPr lang="en-US" dirty="0" smtClean="0"/>
                        <a:t>Sudan</a:t>
                      </a:r>
                      <a:endParaRPr lang="en-US" dirty="0"/>
                    </a:p>
                  </a:txBody>
                  <a:tcPr/>
                </a:tc>
                <a:tc>
                  <a:txBody>
                    <a:bodyPr/>
                    <a:lstStyle/>
                    <a:p>
                      <a:r>
                        <a:rPr lang="en-US" dirty="0" smtClean="0"/>
                        <a:t>967</a:t>
                      </a:r>
                      <a:endParaRPr lang="en-US" dirty="0"/>
                    </a:p>
                  </a:txBody>
                  <a:tcPr/>
                </a:tc>
                <a:tc>
                  <a:txBody>
                    <a:bodyPr/>
                    <a:lstStyle/>
                    <a:p>
                      <a:r>
                        <a:rPr lang="en-US" dirty="0" smtClean="0"/>
                        <a:t>43</a:t>
                      </a:r>
                      <a:endParaRPr lang="en-US" dirty="0"/>
                    </a:p>
                  </a:txBody>
                  <a:tcPr/>
                </a:tc>
              </a:tr>
              <a:tr h="319772">
                <a:tc>
                  <a:txBody>
                    <a:bodyPr/>
                    <a:lstStyle/>
                    <a:p>
                      <a:r>
                        <a:rPr lang="en-US" dirty="0" err="1" smtClean="0"/>
                        <a:t>Eritria</a:t>
                      </a:r>
                      <a:endParaRPr lang="en-US" dirty="0"/>
                    </a:p>
                  </a:txBody>
                  <a:tcPr/>
                </a:tc>
                <a:tc>
                  <a:txBody>
                    <a:bodyPr/>
                    <a:lstStyle/>
                    <a:p>
                      <a:r>
                        <a:rPr lang="en-US" dirty="0" smtClean="0"/>
                        <a:t>  45</a:t>
                      </a:r>
                      <a:endParaRPr lang="en-US" dirty="0"/>
                    </a:p>
                  </a:txBody>
                  <a:tcPr/>
                </a:tc>
                <a:tc>
                  <a:txBody>
                    <a:bodyPr/>
                    <a:lstStyle/>
                    <a:p>
                      <a:r>
                        <a:rPr lang="en-US" dirty="0" smtClean="0"/>
                        <a:t>  5</a:t>
                      </a:r>
                      <a:endParaRPr lang="en-US" dirty="0"/>
                    </a:p>
                  </a:txBody>
                  <a:tcPr/>
                </a:tc>
              </a:tr>
              <a:tr h="319772">
                <a:tc>
                  <a:txBody>
                    <a:bodyPr/>
                    <a:lstStyle/>
                    <a:p>
                      <a:r>
                        <a:rPr lang="en-US" dirty="0" smtClean="0"/>
                        <a:t>Somalia</a:t>
                      </a:r>
                      <a:endParaRPr lang="en-US" dirty="0"/>
                    </a:p>
                  </a:txBody>
                  <a:tcPr/>
                </a:tc>
                <a:tc>
                  <a:txBody>
                    <a:bodyPr/>
                    <a:lstStyle/>
                    <a:p>
                      <a:r>
                        <a:rPr lang="en-US" dirty="0" smtClean="0"/>
                        <a:t>246</a:t>
                      </a:r>
                      <a:endParaRPr lang="en-US" dirty="0"/>
                    </a:p>
                  </a:txBody>
                  <a:tcPr/>
                </a:tc>
                <a:tc>
                  <a:txBody>
                    <a:bodyPr/>
                    <a:lstStyle/>
                    <a:p>
                      <a:r>
                        <a:rPr lang="en-US" dirty="0" smtClean="0"/>
                        <a:t>  9</a:t>
                      </a:r>
                      <a:endParaRPr lang="en-US" dirty="0"/>
                    </a:p>
                  </a:txBody>
                  <a:tcPr/>
                </a:tc>
              </a:tr>
              <a:tr h="319772">
                <a:tc>
                  <a:txBody>
                    <a:bodyPr/>
                    <a:lstStyle/>
                    <a:p>
                      <a:r>
                        <a:rPr lang="en-US" dirty="0" smtClean="0"/>
                        <a:t>Saudi Arabia</a:t>
                      </a:r>
                      <a:endParaRPr lang="en-US" dirty="0"/>
                    </a:p>
                  </a:txBody>
                  <a:tcPr/>
                </a:tc>
                <a:tc>
                  <a:txBody>
                    <a:bodyPr/>
                    <a:lstStyle/>
                    <a:p>
                      <a:r>
                        <a:rPr lang="en-US" dirty="0" smtClean="0"/>
                        <a:t>829</a:t>
                      </a:r>
                      <a:endParaRPr lang="en-US" dirty="0"/>
                    </a:p>
                  </a:txBody>
                  <a:tcPr/>
                </a:tc>
                <a:tc>
                  <a:txBody>
                    <a:bodyPr/>
                    <a:lstStyle/>
                    <a:p>
                      <a:r>
                        <a:rPr lang="en-US" dirty="0" smtClean="0"/>
                        <a:t>29</a:t>
                      </a:r>
                      <a:endParaRPr lang="en-US" dirty="0"/>
                    </a:p>
                  </a:txBody>
                  <a:tcPr/>
                </a:tc>
              </a:tr>
              <a:tr h="319772">
                <a:tc>
                  <a:txBody>
                    <a:bodyPr/>
                    <a:lstStyle/>
                    <a:p>
                      <a:r>
                        <a:rPr lang="en-US" dirty="0" smtClean="0"/>
                        <a:t>Yemen</a:t>
                      </a:r>
                      <a:endParaRPr lang="en-US" dirty="0"/>
                    </a:p>
                  </a:txBody>
                  <a:tcPr/>
                </a:tc>
                <a:tc>
                  <a:txBody>
                    <a:bodyPr/>
                    <a:lstStyle/>
                    <a:p>
                      <a:r>
                        <a:rPr lang="en-US" dirty="0" smtClean="0"/>
                        <a:t>203</a:t>
                      </a:r>
                      <a:endParaRPr lang="en-US" dirty="0"/>
                    </a:p>
                  </a:txBody>
                  <a:tcPr/>
                </a:tc>
                <a:tc>
                  <a:txBody>
                    <a:bodyPr/>
                    <a:lstStyle/>
                    <a:p>
                      <a:r>
                        <a:rPr lang="en-US" dirty="0" smtClean="0"/>
                        <a:t>24</a:t>
                      </a:r>
                      <a:endParaRPr lang="en-US" dirty="0"/>
                    </a:p>
                  </a:txBody>
                  <a:tcPr/>
                </a:tc>
              </a:tr>
              <a:tr h="319772">
                <a:tc>
                  <a:txBody>
                    <a:bodyPr/>
                    <a:lstStyle/>
                    <a:p>
                      <a:r>
                        <a:rPr lang="en-US" dirty="0" smtClean="0"/>
                        <a:t>Oman</a:t>
                      </a:r>
                    </a:p>
                  </a:txBody>
                  <a:tcPr/>
                </a:tc>
                <a:tc>
                  <a:txBody>
                    <a:bodyPr/>
                    <a:lstStyle/>
                    <a:p>
                      <a:r>
                        <a:rPr lang="en-US" dirty="0" smtClean="0"/>
                        <a:t>119</a:t>
                      </a:r>
                      <a:endParaRPr lang="en-US" dirty="0"/>
                    </a:p>
                  </a:txBody>
                  <a:tcPr/>
                </a:tc>
                <a:tc>
                  <a:txBody>
                    <a:bodyPr/>
                    <a:lstStyle/>
                    <a:p>
                      <a:r>
                        <a:rPr lang="en-US" dirty="0" smtClean="0"/>
                        <a:t>  3</a:t>
                      </a:r>
                      <a:endParaRPr lang="en-US" dirty="0"/>
                    </a:p>
                  </a:txBody>
                  <a:tcPr/>
                </a:tc>
              </a:tr>
              <a:tr h="319772">
                <a:tc>
                  <a:txBody>
                    <a:bodyPr/>
                    <a:lstStyle/>
                    <a:p>
                      <a:r>
                        <a:rPr lang="en-US" dirty="0" smtClean="0"/>
                        <a:t>Israel</a:t>
                      </a:r>
                      <a:endParaRPr lang="en-US" dirty="0"/>
                    </a:p>
                  </a:txBody>
                  <a:tcPr/>
                </a:tc>
                <a:tc>
                  <a:txBody>
                    <a:bodyPr/>
                    <a:lstStyle/>
                    <a:p>
                      <a:r>
                        <a:rPr lang="en-US" dirty="0" smtClean="0"/>
                        <a:t>    8</a:t>
                      </a:r>
                      <a:endParaRPr lang="en-US" dirty="0"/>
                    </a:p>
                  </a:txBody>
                  <a:tcPr/>
                </a:tc>
                <a:tc>
                  <a:txBody>
                    <a:bodyPr/>
                    <a:lstStyle/>
                    <a:p>
                      <a:r>
                        <a:rPr lang="en-US" dirty="0" smtClean="0"/>
                        <a:t>  7</a:t>
                      </a:r>
                      <a:endParaRPr lang="en-US" dirty="0"/>
                    </a:p>
                  </a:txBody>
                  <a:tcPr/>
                </a:tc>
              </a:tr>
              <a:tr h="319772">
                <a:tc>
                  <a:txBody>
                    <a:bodyPr/>
                    <a:lstStyle/>
                    <a:p>
                      <a:r>
                        <a:rPr lang="en-US" dirty="0" smtClean="0"/>
                        <a:t>State of Palestine</a:t>
                      </a:r>
                      <a:endParaRPr lang="en-US" dirty="0"/>
                    </a:p>
                  </a:txBody>
                  <a:tcPr/>
                </a:tc>
                <a:tc>
                  <a:txBody>
                    <a:bodyPr/>
                    <a:lstStyle/>
                    <a:p>
                      <a:endParaRPr lang="en-US" dirty="0"/>
                    </a:p>
                  </a:txBody>
                  <a:tcPr/>
                </a:tc>
                <a:tc>
                  <a:txBody>
                    <a:bodyPr/>
                    <a:lstStyle/>
                    <a:p>
                      <a:r>
                        <a:rPr lang="en-US" dirty="0" smtClean="0"/>
                        <a:t>  4</a:t>
                      </a:r>
                      <a:endParaRPr lang="en-US" dirty="0"/>
                    </a:p>
                  </a:txBody>
                  <a:tcPr/>
                </a:tc>
              </a:tr>
              <a:tr h="319772">
                <a:tc>
                  <a:txBody>
                    <a:bodyPr/>
                    <a:lstStyle/>
                    <a:p>
                      <a:r>
                        <a:rPr lang="en-US" dirty="0" smtClean="0"/>
                        <a:t>Lebanon</a:t>
                      </a:r>
                      <a:endParaRPr lang="en-US" dirty="0"/>
                    </a:p>
                  </a:txBody>
                  <a:tcPr/>
                </a:tc>
                <a:tc>
                  <a:txBody>
                    <a:bodyPr/>
                    <a:lstStyle/>
                    <a:p>
                      <a:r>
                        <a:rPr lang="en-US" dirty="0" smtClean="0"/>
                        <a:t>    4</a:t>
                      </a:r>
                      <a:endParaRPr lang="en-US" dirty="0"/>
                    </a:p>
                  </a:txBody>
                  <a:tcPr/>
                </a:tc>
                <a:tc>
                  <a:txBody>
                    <a:bodyPr/>
                    <a:lstStyle/>
                    <a:p>
                      <a:r>
                        <a:rPr lang="en-US" dirty="0" smtClean="0"/>
                        <a:t>  4</a:t>
                      </a:r>
                      <a:endParaRPr lang="en-US" dirty="0"/>
                    </a:p>
                  </a:txBody>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Afghanistan</a:t>
            </a:r>
            <a:endParaRPr lang="en-US" dirty="0"/>
          </a:p>
        </p:txBody>
      </p:sp>
      <p:sp>
        <p:nvSpPr>
          <p:cNvPr id="3" name="Content Placeholder 2"/>
          <p:cNvSpPr>
            <a:spLocks noGrp="1"/>
          </p:cNvSpPr>
          <p:nvPr>
            <p:ph idx="1"/>
          </p:nvPr>
        </p:nvSpPr>
        <p:spPr/>
        <p:txBody>
          <a:bodyPr/>
          <a:lstStyle/>
          <a:p>
            <a:r>
              <a:rPr lang="en-US" dirty="0" smtClean="0"/>
              <a:t>American efforts to destabilize socialist regime and incite Russian invasion</a:t>
            </a:r>
          </a:p>
          <a:p>
            <a:r>
              <a:rPr lang="en-US" dirty="0" smtClean="0"/>
              <a:t>Support of mujahidin</a:t>
            </a:r>
          </a:p>
          <a:p>
            <a:r>
              <a:rPr lang="en-US" dirty="0" smtClean="0"/>
              <a:t>Taliban / Osama Bin Laden</a:t>
            </a:r>
            <a:endParaRPr lang="en-US" dirty="0"/>
          </a:p>
        </p:txBody>
      </p:sp>
      <p:pic>
        <p:nvPicPr>
          <p:cNvPr id="4" name="Picture 3"/>
          <p:cNvPicPr>
            <a:picLocks noChangeAspect="1"/>
          </p:cNvPicPr>
          <p:nvPr/>
        </p:nvPicPr>
        <p:blipFill>
          <a:blip r:embed="rId2"/>
          <a:stretch>
            <a:fillRect/>
          </a:stretch>
        </p:blipFill>
        <p:spPr>
          <a:xfrm>
            <a:off x="5668432" y="2438399"/>
            <a:ext cx="3018367" cy="402448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Iraq Wars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063066" y="1437217"/>
            <a:ext cx="3420533" cy="4429590"/>
          </a:xfrm>
          <a:prstGeom prst="rect">
            <a:avLst/>
          </a:prstGeom>
        </p:spPr>
      </p:pic>
      <p:pic>
        <p:nvPicPr>
          <p:cNvPr id="5" name="Picture 4"/>
          <p:cNvPicPr>
            <a:picLocks noChangeAspect="1"/>
          </p:cNvPicPr>
          <p:nvPr/>
        </p:nvPicPr>
        <p:blipFill>
          <a:blip r:embed="rId3"/>
          <a:stretch>
            <a:fillRect/>
          </a:stretch>
        </p:blipFill>
        <p:spPr>
          <a:xfrm>
            <a:off x="606453" y="1437217"/>
            <a:ext cx="3344489" cy="442959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was Iraq invaded?</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9/11?  Weapons of Mass Destruction?  Create democracy?</a:t>
            </a:r>
          </a:p>
          <a:p>
            <a:r>
              <a:rPr lang="en-US" dirty="0" smtClean="0"/>
              <a:t> </a:t>
            </a:r>
            <a:r>
              <a:rPr lang="en-US" dirty="0" smtClean="0">
                <a:hlinkClick r:id="rId2"/>
              </a:rPr>
              <a:t>“Blood and Oil</a:t>
            </a:r>
            <a:r>
              <a:rPr lang="en-US" dirty="0" smtClean="0"/>
              <a:t>” (&amp; “Blood and Oil: </a:t>
            </a:r>
            <a:r>
              <a:rPr lang="en-US" dirty="0" smtClean="0">
                <a:hlinkClick r:id="rId3"/>
              </a:rPr>
              <a:t>Middle East in WWI</a:t>
            </a:r>
            <a:r>
              <a:rPr lang="en-US" dirty="0" smtClean="0"/>
              <a:t>”)</a:t>
            </a:r>
          </a:p>
          <a:p>
            <a:r>
              <a:rPr lang="en-US" dirty="0" smtClean="0">
                <a:hlinkClick r:id="rId4"/>
              </a:rPr>
              <a:t>Scott Ritter </a:t>
            </a:r>
            <a:r>
              <a:rPr lang="en-US" dirty="0" smtClean="0"/>
              <a:t>on </a:t>
            </a:r>
            <a:r>
              <a:rPr lang="en-US" dirty="0" smtClean="0">
                <a:hlinkClick r:id="rId5"/>
              </a:rPr>
              <a:t>Weapons of Mass Destruction </a:t>
            </a:r>
            <a:r>
              <a:rPr lang="en-US" dirty="0" smtClean="0"/>
              <a:t>and </a:t>
            </a:r>
            <a:r>
              <a:rPr lang="en-US" dirty="0" smtClean="0">
                <a:hlinkClick r:id="rId6"/>
              </a:rPr>
              <a:t>American Imperialism</a:t>
            </a:r>
            <a:endParaRPr lang="en-US" dirty="0" smtClean="0"/>
          </a:p>
          <a:p>
            <a:endParaRPr lang="en-US" dirty="0" smtClean="0"/>
          </a:p>
          <a:p>
            <a:pPr>
              <a:buNone/>
            </a:pPr>
            <a:r>
              <a:rPr lang="en-US" dirty="0" smtClean="0"/>
              <a:t>(Scott Ritter on </a:t>
            </a:r>
            <a:r>
              <a:rPr lang="en-US" dirty="0" smtClean="0">
                <a:hlinkClick r:id="rId7"/>
              </a:rPr>
              <a:t>current Iran Controversy</a:t>
            </a:r>
            <a:r>
              <a:rPr lang="en-US" dirty="0" smtClean="0"/>
              <a:t>)</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Size and Population</a:t>
            </a:r>
            <a:endParaRPr lang="en-US" dirty="0"/>
          </a:p>
        </p:txBody>
      </p:sp>
      <p:graphicFrame>
        <p:nvGraphicFramePr>
          <p:cNvPr id="4" name="Content Placeholder 3"/>
          <p:cNvGraphicFramePr>
            <a:graphicFrameLocks noGrp="1"/>
          </p:cNvGraphicFramePr>
          <p:nvPr>
            <p:ph idx="1"/>
          </p:nvPr>
        </p:nvGraphicFramePr>
        <p:xfrm>
          <a:off x="512822" y="1071770"/>
          <a:ext cx="7913889" cy="5486400"/>
        </p:xfrm>
        <a:graphic>
          <a:graphicData uri="http://schemas.openxmlformats.org/drawingml/2006/table">
            <a:tbl>
              <a:tblPr firstRow="1" bandRow="1">
                <a:tableStyleId>{5C22544A-7EE6-4342-B048-85BDC9FD1C3A}</a:tableStyleId>
              </a:tblPr>
              <a:tblGrid>
                <a:gridCol w="2637963"/>
                <a:gridCol w="2637963"/>
                <a:gridCol w="2637963"/>
              </a:tblGrid>
              <a:tr h="319772">
                <a:tc>
                  <a:txBody>
                    <a:bodyPr/>
                    <a:lstStyle/>
                    <a:p>
                      <a:r>
                        <a:rPr lang="en-US" dirty="0" smtClean="0"/>
                        <a:t>Country</a:t>
                      </a:r>
                      <a:endParaRPr lang="en-US" dirty="0"/>
                    </a:p>
                  </a:txBody>
                  <a:tcPr/>
                </a:tc>
                <a:tc>
                  <a:txBody>
                    <a:bodyPr/>
                    <a:lstStyle/>
                    <a:p>
                      <a:r>
                        <a:rPr lang="en-US" dirty="0" smtClean="0"/>
                        <a:t>Size (1000 sq miles)</a:t>
                      </a:r>
                      <a:endParaRPr lang="en-US" dirty="0"/>
                    </a:p>
                  </a:txBody>
                  <a:tcPr/>
                </a:tc>
                <a:tc>
                  <a:txBody>
                    <a:bodyPr/>
                    <a:lstStyle/>
                    <a:p>
                      <a:r>
                        <a:rPr lang="en-US" dirty="0" smtClean="0"/>
                        <a:t>Population  (millions)</a:t>
                      </a:r>
                      <a:endParaRPr lang="en-US" dirty="0"/>
                    </a:p>
                  </a:txBody>
                  <a:tcPr/>
                </a:tc>
              </a:tr>
              <a:tr h="319772">
                <a:tc>
                  <a:txBody>
                    <a:bodyPr/>
                    <a:lstStyle/>
                    <a:p>
                      <a:r>
                        <a:rPr lang="en-US" dirty="0" smtClean="0"/>
                        <a:t>Syria</a:t>
                      </a:r>
                      <a:endParaRPr lang="en-US" dirty="0"/>
                    </a:p>
                  </a:txBody>
                  <a:tcPr/>
                </a:tc>
                <a:tc>
                  <a:txBody>
                    <a:bodyPr/>
                    <a:lstStyle/>
                    <a:p>
                      <a:r>
                        <a:rPr lang="en-US" baseline="0" dirty="0" smtClean="0"/>
                        <a:t>  71</a:t>
                      </a:r>
                      <a:endParaRPr lang="en-US" dirty="0"/>
                    </a:p>
                  </a:txBody>
                  <a:tcPr/>
                </a:tc>
                <a:tc>
                  <a:txBody>
                    <a:bodyPr/>
                    <a:lstStyle/>
                    <a:p>
                      <a:r>
                        <a:rPr lang="en-US" dirty="0" smtClean="0"/>
                        <a:t>22</a:t>
                      </a:r>
                      <a:endParaRPr lang="en-US" dirty="0"/>
                    </a:p>
                  </a:txBody>
                  <a:tcPr/>
                </a:tc>
              </a:tr>
              <a:tr h="319772">
                <a:tc>
                  <a:txBody>
                    <a:bodyPr/>
                    <a:lstStyle/>
                    <a:p>
                      <a:r>
                        <a:rPr lang="en-US" dirty="0" smtClean="0"/>
                        <a:t>Turkey</a:t>
                      </a:r>
                      <a:endParaRPr lang="en-US" dirty="0"/>
                    </a:p>
                  </a:txBody>
                  <a:tcPr/>
                </a:tc>
                <a:tc>
                  <a:txBody>
                    <a:bodyPr/>
                    <a:lstStyle/>
                    <a:p>
                      <a:r>
                        <a:rPr lang="en-US" dirty="0" smtClean="0"/>
                        <a:t>302</a:t>
                      </a:r>
                      <a:endParaRPr lang="en-US" dirty="0"/>
                    </a:p>
                  </a:txBody>
                  <a:tcPr/>
                </a:tc>
                <a:tc>
                  <a:txBody>
                    <a:bodyPr/>
                    <a:lstStyle/>
                    <a:p>
                      <a:r>
                        <a:rPr lang="en-US" dirty="0" smtClean="0"/>
                        <a:t>75</a:t>
                      </a:r>
                      <a:endParaRPr lang="en-US" dirty="0"/>
                    </a:p>
                  </a:txBody>
                  <a:tcPr/>
                </a:tc>
              </a:tr>
              <a:tr h="319772">
                <a:tc>
                  <a:txBody>
                    <a:bodyPr/>
                    <a:lstStyle/>
                    <a:p>
                      <a:r>
                        <a:rPr lang="en-US" dirty="0" smtClean="0"/>
                        <a:t>Jordan</a:t>
                      </a:r>
                      <a:endParaRPr lang="en-US" dirty="0"/>
                    </a:p>
                  </a:txBody>
                  <a:tcPr/>
                </a:tc>
                <a:tc>
                  <a:txBody>
                    <a:bodyPr/>
                    <a:lstStyle/>
                    <a:p>
                      <a:r>
                        <a:rPr lang="en-US" dirty="0" smtClean="0"/>
                        <a:t>  45</a:t>
                      </a:r>
                      <a:endParaRPr lang="en-US" dirty="0"/>
                    </a:p>
                  </a:txBody>
                  <a:tcPr/>
                </a:tc>
                <a:tc>
                  <a:txBody>
                    <a:bodyPr/>
                    <a:lstStyle/>
                    <a:p>
                      <a:r>
                        <a:rPr lang="en-US" baseline="0" dirty="0" smtClean="0"/>
                        <a:t>  6</a:t>
                      </a:r>
                      <a:endParaRPr lang="en-US" dirty="0"/>
                    </a:p>
                  </a:txBody>
                  <a:tcPr/>
                </a:tc>
              </a:tr>
              <a:tr h="319772">
                <a:tc>
                  <a:txBody>
                    <a:bodyPr/>
                    <a:lstStyle/>
                    <a:p>
                      <a:r>
                        <a:rPr lang="en-US" dirty="0" smtClean="0"/>
                        <a:t>Iraq</a:t>
                      </a:r>
                      <a:endParaRPr lang="en-US" dirty="0"/>
                    </a:p>
                  </a:txBody>
                  <a:tcPr/>
                </a:tc>
                <a:tc>
                  <a:txBody>
                    <a:bodyPr/>
                    <a:lstStyle/>
                    <a:p>
                      <a:r>
                        <a:rPr lang="en-US" dirty="0" smtClean="0"/>
                        <a:t>169</a:t>
                      </a:r>
                      <a:endParaRPr lang="en-US" dirty="0"/>
                    </a:p>
                  </a:txBody>
                  <a:tcPr/>
                </a:tc>
                <a:tc>
                  <a:txBody>
                    <a:bodyPr/>
                    <a:lstStyle/>
                    <a:p>
                      <a:r>
                        <a:rPr lang="en-US" dirty="0" smtClean="0"/>
                        <a:t>31</a:t>
                      </a:r>
                      <a:endParaRPr lang="en-US" dirty="0"/>
                    </a:p>
                  </a:txBody>
                  <a:tcPr/>
                </a:tc>
              </a:tr>
              <a:tr h="319772">
                <a:tc>
                  <a:txBody>
                    <a:bodyPr/>
                    <a:lstStyle/>
                    <a:p>
                      <a:r>
                        <a:rPr lang="en-US" dirty="0" smtClean="0"/>
                        <a:t>Iran</a:t>
                      </a:r>
                      <a:endParaRPr lang="en-US" dirty="0"/>
                    </a:p>
                  </a:txBody>
                  <a:tcPr/>
                </a:tc>
                <a:tc>
                  <a:txBody>
                    <a:bodyPr/>
                    <a:lstStyle/>
                    <a:p>
                      <a:r>
                        <a:rPr lang="en-US" dirty="0" smtClean="0"/>
                        <a:t>636</a:t>
                      </a:r>
                      <a:endParaRPr lang="en-US" dirty="0"/>
                    </a:p>
                  </a:txBody>
                  <a:tcPr/>
                </a:tc>
                <a:tc>
                  <a:txBody>
                    <a:bodyPr/>
                    <a:lstStyle/>
                    <a:p>
                      <a:r>
                        <a:rPr lang="en-US" dirty="0" smtClean="0"/>
                        <a:t>74</a:t>
                      </a:r>
                      <a:endParaRPr lang="en-US" dirty="0"/>
                    </a:p>
                  </a:txBody>
                  <a:tcPr/>
                </a:tc>
              </a:tr>
              <a:tr h="319772">
                <a:tc>
                  <a:txBody>
                    <a:bodyPr/>
                    <a:lstStyle/>
                    <a:p>
                      <a:r>
                        <a:rPr lang="en-US" dirty="0" smtClean="0"/>
                        <a:t>Kuwait</a:t>
                      </a:r>
                      <a:endParaRPr lang="en-US" dirty="0"/>
                    </a:p>
                  </a:txBody>
                  <a:tcPr/>
                </a:tc>
                <a:tc>
                  <a:txBody>
                    <a:bodyPr/>
                    <a:lstStyle/>
                    <a:p>
                      <a:r>
                        <a:rPr lang="en-US" baseline="0" dirty="0" smtClean="0"/>
                        <a:t>    </a:t>
                      </a:r>
                      <a:r>
                        <a:rPr lang="en-US" dirty="0" smtClean="0"/>
                        <a:t>7</a:t>
                      </a:r>
                      <a:endParaRPr lang="en-US" dirty="0"/>
                    </a:p>
                  </a:txBody>
                  <a:tcPr/>
                </a:tc>
                <a:tc>
                  <a:txBody>
                    <a:bodyPr/>
                    <a:lstStyle/>
                    <a:p>
                      <a:r>
                        <a:rPr lang="en-US" baseline="0" dirty="0" smtClean="0"/>
                        <a:t>  </a:t>
                      </a:r>
                      <a:r>
                        <a:rPr lang="en-US" dirty="0" smtClean="0"/>
                        <a:t>3</a:t>
                      </a:r>
                      <a:endParaRPr lang="en-US" dirty="0"/>
                    </a:p>
                  </a:txBody>
                  <a:tcPr/>
                </a:tc>
              </a:tr>
              <a:tr h="319772">
                <a:tc>
                  <a:txBody>
                    <a:bodyPr/>
                    <a:lstStyle/>
                    <a:p>
                      <a:r>
                        <a:rPr lang="en-US" dirty="0" smtClean="0"/>
                        <a:t>Arab Emirates</a:t>
                      </a:r>
                      <a:endParaRPr lang="en-US" dirty="0"/>
                    </a:p>
                  </a:txBody>
                  <a:tcPr/>
                </a:tc>
                <a:tc>
                  <a:txBody>
                    <a:bodyPr/>
                    <a:lstStyle/>
                    <a:p>
                      <a:r>
                        <a:rPr lang="en-US" dirty="0" smtClean="0"/>
                        <a:t>  32</a:t>
                      </a:r>
                      <a:endParaRPr lang="en-US" dirty="0"/>
                    </a:p>
                  </a:txBody>
                  <a:tcPr/>
                </a:tc>
                <a:tc>
                  <a:txBody>
                    <a:bodyPr/>
                    <a:lstStyle/>
                    <a:p>
                      <a:r>
                        <a:rPr lang="en-US" dirty="0" smtClean="0"/>
                        <a:t>  5</a:t>
                      </a:r>
                      <a:endParaRPr lang="en-US" dirty="0"/>
                    </a:p>
                  </a:txBody>
                  <a:tcPr/>
                </a:tc>
              </a:tr>
              <a:tr h="319772">
                <a:tc>
                  <a:txBody>
                    <a:bodyPr/>
                    <a:lstStyle/>
                    <a:p>
                      <a:r>
                        <a:rPr lang="en-US" dirty="0" err="1" smtClean="0"/>
                        <a:t>Quatar</a:t>
                      </a:r>
                      <a:endParaRPr lang="en-US" dirty="0"/>
                    </a:p>
                  </a:txBody>
                  <a:tcPr/>
                </a:tc>
                <a:tc>
                  <a:txBody>
                    <a:bodyPr/>
                    <a:lstStyle/>
                    <a:p>
                      <a:r>
                        <a:rPr lang="en-US" dirty="0" smtClean="0"/>
                        <a:t>    4</a:t>
                      </a:r>
                      <a:endParaRPr lang="en-US" dirty="0"/>
                    </a:p>
                  </a:txBody>
                  <a:tcPr/>
                </a:tc>
                <a:tc>
                  <a:txBody>
                    <a:bodyPr/>
                    <a:lstStyle/>
                    <a:p>
                      <a:r>
                        <a:rPr lang="en-US" dirty="0" smtClean="0"/>
                        <a:t>  1</a:t>
                      </a:r>
                      <a:endParaRPr lang="en-US" dirty="0"/>
                    </a:p>
                  </a:txBody>
                  <a:tcPr/>
                </a:tc>
              </a:tr>
              <a:tr h="319772">
                <a:tc>
                  <a:txBody>
                    <a:bodyPr/>
                    <a:lstStyle/>
                    <a:p>
                      <a:r>
                        <a:rPr lang="en-US" dirty="0" smtClean="0"/>
                        <a:t>Bahrain</a:t>
                      </a:r>
                      <a:endParaRPr lang="en-US" dirty="0"/>
                    </a:p>
                  </a:txBody>
                  <a:tcPr/>
                </a:tc>
                <a:tc>
                  <a:txBody>
                    <a:bodyPr/>
                    <a:lstStyle/>
                    <a:p>
                      <a:r>
                        <a:rPr lang="en-US" dirty="0" smtClean="0"/>
                        <a:t>     .3</a:t>
                      </a:r>
                      <a:endParaRPr lang="en-US" dirty="0"/>
                    </a:p>
                  </a:txBody>
                  <a:tcPr/>
                </a:tc>
                <a:tc>
                  <a:txBody>
                    <a:bodyPr/>
                    <a:lstStyle/>
                    <a:p>
                      <a:r>
                        <a:rPr lang="en-US" baseline="0" dirty="0" smtClean="0"/>
                        <a:t>  1</a:t>
                      </a:r>
                      <a:endParaRPr lang="en-US" dirty="0"/>
                    </a:p>
                  </a:txBody>
                  <a:tcPr/>
                </a:tc>
              </a:tr>
              <a:tr h="319772">
                <a:tc>
                  <a:txBody>
                    <a:bodyPr/>
                    <a:lstStyle/>
                    <a:p>
                      <a:r>
                        <a:rPr lang="en-US" dirty="0" smtClean="0"/>
                        <a:t>Afghanistan</a:t>
                      </a:r>
                      <a:endParaRPr lang="en-US" dirty="0"/>
                    </a:p>
                  </a:txBody>
                  <a:tcPr/>
                </a:tc>
                <a:tc>
                  <a:txBody>
                    <a:bodyPr/>
                    <a:lstStyle/>
                    <a:p>
                      <a:r>
                        <a:rPr lang="en-US" dirty="0" smtClean="0"/>
                        <a:t>251</a:t>
                      </a:r>
                      <a:endParaRPr lang="en-US" dirty="0"/>
                    </a:p>
                  </a:txBody>
                  <a:tcPr/>
                </a:tc>
                <a:tc>
                  <a:txBody>
                    <a:bodyPr/>
                    <a:lstStyle/>
                    <a:p>
                      <a:r>
                        <a:rPr lang="en-US" dirty="0" smtClean="0"/>
                        <a:t>28</a:t>
                      </a:r>
                      <a:endParaRPr lang="en-US" dirty="0"/>
                    </a:p>
                  </a:txBody>
                  <a:tcPr/>
                </a:tc>
              </a:tr>
              <a:tr h="319772">
                <a:tc>
                  <a:txBody>
                    <a:bodyPr/>
                    <a:lstStyle/>
                    <a:p>
                      <a:r>
                        <a:rPr lang="en-US" b="1" dirty="0" smtClean="0"/>
                        <a:t>Total</a:t>
                      </a:r>
                    </a:p>
                  </a:txBody>
                  <a:tcPr/>
                </a:tc>
                <a:tc>
                  <a:txBody>
                    <a:bodyPr/>
                    <a:lstStyle/>
                    <a:p>
                      <a:r>
                        <a:rPr lang="en-US" b="1" dirty="0" smtClean="0"/>
                        <a:t>7773.3</a:t>
                      </a:r>
                      <a:endParaRPr lang="en-US" b="1" dirty="0"/>
                    </a:p>
                  </a:txBody>
                  <a:tcPr/>
                </a:tc>
                <a:tc>
                  <a:txBody>
                    <a:bodyPr/>
                    <a:lstStyle/>
                    <a:p>
                      <a:r>
                        <a:rPr lang="en-US" b="1" dirty="0" smtClean="0"/>
                        <a:t>541 </a:t>
                      </a:r>
                      <a:endParaRPr lang="en-US" b="1" dirty="0"/>
                    </a:p>
                  </a:txBody>
                  <a:tcPr/>
                </a:tc>
              </a:tr>
              <a:tr h="319772">
                <a:tc>
                  <a:txBody>
                    <a:bodyPr/>
                    <a:lstStyle/>
                    <a:p>
                      <a:endParaRPr lang="en-US" dirty="0"/>
                    </a:p>
                  </a:txBody>
                  <a:tcPr/>
                </a:tc>
                <a:tc>
                  <a:txBody>
                    <a:bodyPr/>
                    <a:lstStyle/>
                    <a:p>
                      <a:r>
                        <a:rPr lang="en-US" dirty="0" smtClean="0"/>
                        <a:t>    </a:t>
                      </a:r>
                      <a:endParaRPr lang="en-US" dirty="0"/>
                    </a:p>
                  </a:txBody>
                  <a:tcPr/>
                </a:tc>
                <a:tc>
                  <a:txBody>
                    <a:bodyPr/>
                    <a:lstStyle/>
                    <a:p>
                      <a:r>
                        <a:rPr lang="en-US" dirty="0" smtClean="0"/>
                        <a:t>  </a:t>
                      </a:r>
                      <a:endParaRPr lang="en-US" dirty="0"/>
                    </a:p>
                  </a:txBody>
                  <a:tcPr/>
                </a:tc>
              </a:tr>
              <a:tr h="319772">
                <a:tc>
                  <a:txBody>
                    <a:bodyPr/>
                    <a:lstStyle/>
                    <a:p>
                      <a:r>
                        <a:rPr lang="en-US" dirty="0" smtClean="0"/>
                        <a:t>USA</a:t>
                      </a:r>
                      <a:endParaRPr lang="en-US" dirty="0"/>
                    </a:p>
                  </a:txBody>
                  <a:tcPr/>
                </a:tc>
                <a:tc>
                  <a:txBody>
                    <a:bodyPr/>
                    <a:lstStyle/>
                    <a:p>
                      <a:r>
                        <a:rPr lang="en-US" dirty="0" smtClean="0"/>
                        <a:t>3794</a:t>
                      </a:r>
                      <a:endParaRPr lang="en-US" dirty="0"/>
                    </a:p>
                  </a:txBody>
                  <a:tcPr/>
                </a:tc>
                <a:tc>
                  <a:txBody>
                    <a:bodyPr/>
                    <a:lstStyle/>
                    <a:p>
                      <a:r>
                        <a:rPr lang="en-US" dirty="0" smtClean="0"/>
                        <a:t>307 </a:t>
                      </a:r>
                      <a:endParaRPr lang="en-US" dirty="0"/>
                    </a:p>
                  </a:txBody>
                  <a:tcPr/>
                </a:tc>
              </a:tr>
              <a:tr h="319772">
                <a:tc>
                  <a:txBody>
                    <a:bodyPr/>
                    <a:lstStyle/>
                    <a:p>
                      <a:endParaRPr lang="en-US" dirty="0"/>
                    </a:p>
                  </a:txBody>
                  <a:tcPr/>
                </a:tc>
                <a:tc>
                  <a:txBody>
                    <a:bodyPr/>
                    <a:lstStyle/>
                    <a:p>
                      <a:r>
                        <a:rPr lang="en-US" dirty="0" smtClean="0"/>
                        <a:t>    </a:t>
                      </a:r>
                      <a:endParaRPr lang="en-US" dirty="0"/>
                    </a:p>
                  </a:txBody>
                  <a:tcPr/>
                </a:tc>
                <a:tc>
                  <a:txBody>
                    <a:bodyPr/>
                    <a:lstStyle/>
                    <a:p>
                      <a:r>
                        <a:rPr lang="en-US" dirty="0" smtClean="0"/>
                        <a:t>  </a:t>
                      </a:r>
                      <a:endParaRPr lang="en-US" dirty="0"/>
                    </a:p>
                  </a:txBody>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20"/>
            <a:ext cx="8229600" cy="1143000"/>
          </a:xfrm>
        </p:spPr>
        <p:txBody>
          <a:bodyPr/>
          <a:lstStyle/>
          <a:p>
            <a:r>
              <a:rPr lang="en-US" dirty="0" smtClean="0"/>
              <a:t>Languages</a:t>
            </a:r>
            <a:endParaRPr lang="en-US" dirty="0"/>
          </a:p>
        </p:txBody>
      </p:sp>
      <p:sp>
        <p:nvSpPr>
          <p:cNvPr id="3" name="Content Placeholder 2"/>
          <p:cNvSpPr>
            <a:spLocks noGrp="1"/>
          </p:cNvSpPr>
          <p:nvPr>
            <p:ph idx="1"/>
          </p:nvPr>
        </p:nvSpPr>
        <p:spPr>
          <a:xfrm>
            <a:off x="457199" y="1195920"/>
            <a:ext cx="8414485" cy="5330652"/>
          </a:xfrm>
        </p:spPr>
        <p:txBody>
          <a:bodyPr>
            <a:normAutofit/>
          </a:bodyPr>
          <a:lstStyle/>
          <a:p>
            <a:r>
              <a:rPr lang="en-US" dirty="0" smtClean="0"/>
              <a:t>Arabic  280 million</a:t>
            </a:r>
          </a:p>
          <a:p>
            <a:pPr>
              <a:buNone/>
            </a:pPr>
            <a:r>
              <a:rPr lang="en-US" dirty="0" smtClean="0"/>
              <a:t>    native speakers, </a:t>
            </a:r>
          </a:p>
          <a:p>
            <a:pPr>
              <a:buNone/>
            </a:pPr>
            <a:r>
              <a:rPr lang="en-US" dirty="0" smtClean="0"/>
              <a:t>    250 million non-native</a:t>
            </a:r>
          </a:p>
          <a:p>
            <a:r>
              <a:rPr lang="en-US" dirty="0" smtClean="0"/>
              <a:t>Farsi 80-134 million</a:t>
            </a:r>
          </a:p>
          <a:p>
            <a:r>
              <a:rPr lang="en-US" dirty="0" smtClean="0"/>
              <a:t>Turkish  70 million</a:t>
            </a:r>
          </a:p>
          <a:p>
            <a:r>
              <a:rPr lang="en-US" dirty="0" smtClean="0"/>
              <a:t>Kurdish  26 million</a:t>
            </a:r>
          </a:p>
          <a:p>
            <a:r>
              <a:rPr lang="en-US" dirty="0" smtClean="0"/>
              <a:t>Hebrew 7 million</a:t>
            </a:r>
          </a:p>
          <a:p>
            <a:r>
              <a:rPr lang="en-US" dirty="0" smtClean="0"/>
              <a:t>Armenian 7 million</a:t>
            </a:r>
          </a:p>
          <a:p>
            <a:r>
              <a:rPr lang="en-US" dirty="0" smtClean="0"/>
              <a:t>Berber 10 million</a:t>
            </a:r>
          </a:p>
        </p:txBody>
      </p:sp>
      <p:pic>
        <p:nvPicPr>
          <p:cNvPr id="4" name="Picture 3"/>
          <p:cNvPicPr>
            <a:picLocks noChangeAspect="1"/>
          </p:cNvPicPr>
          <p:nvPr/>
        </p:nvPicPr>
        <p:blipFill>
          <a:blip r:embed="rId2"/>
          <a:stretch>
            <a:fillRect/>
          </a:stretch>
        </p:blipFill>
        <p:spPr>
          <a:xfrm>
            <a:off x="4876800" y="1600200"/>
            <a:ext cx="3810000" cy="2184400"/>
          </a:xfrm>
          <a:prstGeom prst="rect">
            <a:avLst/>
          </a:prstGeom>
        </p:spPr>
      </p:pic>
      <p:pic>
        <p:nvPicPr>
          <p:cNvPr id="6" name="Picture 5"/>
          <p:cNvPicPr>
            <a:picLocks noChangeAspect="1"/>
          </p:cNvPicPr>
          <p:nvPr/>
        </p:nvPicPr>
        <p:blipFill>
          <a:blip r:embed="rId3"/>
          <a:stretch>
            <a:fillRect/>
          </a:stretch>
        </p:blipFill>
        <p:spPr>
          <a:xfrm>
            <a:off x="5337420" y="4144963"/>
            <a:ext cx="3175000" cy="19812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of Land Forms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26069" y="1961940"/>
            <a:ext cx="3860731" cy="3852374"/>
          </a:xfrm>
          <a:prstGeom prst="rect">
            <a:avLst/>
          </a:prstGeom>
        </p:spPr>
      </p:pic>
      <p:pic>
        <p:nvPicPr>
          <p:cNvPr id="5" name="Picture 4"/>
          <p:cNvPicPr>
            <a:picLocks noChangeAspect="1"/>
          </p:cNvPicPr>
          <p:nvPr/>
        </p:nvPicPr>
        <p:blipFill>
          <a:blip r:embed="rId3"/>
          <a:stretch>
            <a:fillRect/>
          </a:stretch>
        </p:blipFill>
        <p:spPr>
          <a:xfrm>
            <a:off x="1081186" y="2298386"/>
            <a:ext cx="3378675" cy="336404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84726" cy="920103"/>
          </a:xfrm>
        </p:spPr>
        <p:txBody>
          <a:bodyPr/>
          <a:lstStyle/>
          <a:p>
            <a:r>
              <a:rPr lang="en-US" dirty="0" smtClean="0"/>
              <a:t>Ancient Empires</a:t>
            </a:r>
            <a:endParaRPr lang="en-US" dirty="0"/>
          </a:p>
        </p:txBody>
      </p:sp>
      <p:sp>
        <p:nvSpPr>
          <p:cNvPr id="3" name="Content Placeholder 2"/>
          <p:cNvSpPr>
            <a:spLocks noGrp="1"/>
          </p:cNvSpPr>
          <p:nvPr>
            <p:ph idx="1"/>
          </p:nvPr>
        </p:nvSpPr>
        <p:spPr>
          <a:xfrm>
            <a:off x="457200" y="1345259"/>
            <a:ext cx="8229600" cy="4525963"/>
          </a:xfrm>
        </p:spPr>
        <p:txBody>
          <a:bodyPr/>
          <a:lstStyle/>
          <a:p>
            <a:pPr>
              <a:buNone/>
            </a:pPr>
            <a:r>
              <a:rPr lang="en-US" dirty="0" smtClean="0"/>
              <a:t>Greek Cities and Colonies (500 BC)</a:t>
            </a:r>
            <a:endParaRPr lang="en-US" dirty="0"/>
          </a:p>
        </p:txBody>
      </p:sp>
      <p:pic>
        <p:nvPicPr>
          <p:cNvPr id="4" name="Picture 3"/>
          <p:cNvPicPr>
            <a:picLocks noChangeAspect="1"/>
          </p:cNvPicPr>
          <p:nvPr/>
        </p:nvPicPr>
        <p:blipFill>
          <a:blip r:embed="rId2"/>
          <a:stretch>
            <a:fillRect/>
          </a:stretch>
        </p:blipFill>
        <p:spPr>
          <a:xfrm>
            <a:off x="4114372" y="4434345"/>
            <a:ext cx="4210997" cy="2021279"/>
          </a:xfrm>
          <a:prstGeom prst="rect">
            <a:avLst/>
          </a:prstGeom>
        </p:spPr>
      </p:pic>
      <p:pic>
        <p:nvPicPr>
          <p:cNvPr id="5" name="Picture 4"/>
          <p:cNvPicPr>
            <a:picLocks noChangeAspect="1"/>
          </p:cNvPicPr>
          <p:nvPr/>
        </p:nvPicPr>
        <p:blipFill>
          <a:blip r:embed="rId3"/>
          <a:stretch>
            <a:fillRect/>
          </a:stretch>
        </p:blipFill>
        <p:spPr>
          <a:xfrm>
            <a:off x="850812" y="1943734"/>
            <a:ext cx="4127500" cy="2349500"/>
          </a:xfrm>
          <a:prstGeom prst="rect">
            <a:avLst/>
          </a:prstGeom>
        </p:spPr>
      </p:pic>
      <p:sp>
        <p:nvSpPr>
          <p:cNvPr id="6" name="TextBox 5"/>
          <p:cNvSpPr txBox="1"/>
          <p:nvPr/>
        </p:nvSpPr>
        <p:spPr>
          <a:xfrm>
            <a:off x="159544" y="4731926"/>
            <a:ext cx="3817480" cy="1354217"/>
          </a:xfrm>
          <a:prstGeom prst="rect">
            <a:avLst/>
          </a:prstGeom>
          <a:noFill/>
        </p:spPr>
        <p:txBody>
          <a:bodyPr wrap="square" rtlCol="0">
            <a:spAutoFit/>
          </a:bodyPr>
          <a:lstStyle/>
          <a:p>
            <a:pPr algn="r"/>
            <a:r>
              <a:rPr lang="en-US" sz="3200" dirty="0" smtClean="0"/>
              <a:t>Alexander the Great </a:t>
            </a:r>
          </a:p>
          <a:p>
            <a:pPr algn="r"/>
            <a:r>
              <a:rPr lang="en-US" sz="3200" dirty="0" smtClean="0"/>
              <a:t>(323 BCE)</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Persian Empire (500 BC)</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15271" y="1833332"/>
            <a:ext cx="8171529" cy="429283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Empire (180 CE)</a:t>
            </a:r>
            <a:endParaRPr lang="en-US" dirty="0"/>
          </a:p>
        </p:txBody>
      </p:sp>
      <p:sp>
        <p:nvSpPr>
          <p:cNvPr id="3" name="Content Placeholder 2"/>
          <p:cNvSpPr>
            <a:spLocks noGrp="1"/>
          </p:cNvSpPr>
          <p:nvPr>
            <p:ph idx="1"/>
          </p:nvPr>
        </p:nvSpPr>
        <p:spPr/>
        <p:txBody>
          <a:bodyPr/>
          <a:lstStyle/>
          <a:p>
            <a:pPr>
              <a:buNone/>
            </a:pPr>
            <a:endParaRPr lang="en-US" dirty="0"/>
          </a:p>
        </p:txBody>
      </p:sp>
      <p:pic>
        <p:nvPicPr>
          <p:cNvPr id="5" name="Picture 4"/>
          <p:cNvPicPr>
            <a:picLocks noChangeAspect="1"/>
          </p:cNvPicPr>
          <p:nvPr/>
        </p:nvPicPr>
        <p:blipFill>
          <a:blip r:embed="rId2"/>
          <a:stretch>
            <a:fillRect/>
          </a:stretch>
        </p:blipFill>
        <p:spPr>
          <a:xfrm>
            <a:off x="784038" y="1417638"/>
            <a:ext cx="7772455" cy="548555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2585</TotalTime>
  <Words>1773</Words>
  <Application>Microsoft Macintosh PowerPoint</Application>
  <PresentationFormat>On-screen Show (4:3)</PresentationFormat>
  <Paragraphs>247</Paragraphs>
  <Slides>33</Slides>
  <Notes>0</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Office Theme</vt:lpstr>
      <vt:lpstr>History of the Middle East</vt:lpstr>
      <vt:lpstr>Defining the “Middle East”</vt:lpstr>
      <vt:lpstr>Size and Population</vt:lpstr>
      <vt:lpstr>Size and Population</vt:lpstr>
      <vt:lpstr>Languages</vt:lpstr>
      <vt:lpstr>Diversity of Land Forms</vt:lpstr>
      <vt:lpstr>Ancient Empires</vt:lpstr>
      <vt:lpstr>Persian Empire (500 BC)</vt:lpstr>
      <vt:lpstr>Roman Empire (180 CE)</vt:lpstr>
      <vt:lpstr>Byzantine Empire (550 CE)</vt:lpstr>
      <vt:lpstr>Arab Empire</vt:lpstr>
      <vt:lpstr>Who Were the Arabs?</vt:lpstr>
      <vt:lpstr>Arab Empire (632- ~1500)</vt:lpstr>
      <vt:lpstr>Arabic Cultural Flowering</vt:lpstr>
      <vt:lpstr>Islamic Architecture</vt:lpstr>
      <vt:lpstr>Who is Arabic?</vt:lpstr>
      <vt:lpstr>Ottoman Empire 1300 - 1922</vt:lpstr>
      <vt:lpstr>Napoleon Invades Egypt, 1798</vt:lpstr>
      <vt:lpstr>Continued European Domination</vt:lpstr>
      <vt:lpstr>World War I</vt:lpstr>
      <vt:lpstr>British and French “Mandates”</vt:lpstr>
      <vt:lpstr>Turkish Revolt (1920-23)</vt:lpstr>
      <vt:lpstr>American Intervention I</vt:lpstr>
      <vt:lpstr>Founding of Israel</vt:lpstr>
      <vt:lpstr>America and Israel</vt:lpstr>
      <vt:lpstr>American Intervention II</vt:lpstr>
      <vt:lpstr>American Military Bases</vt:lpstr>
      <vt:lpstr>Isms</vt:lpstr>
      <vt:lpstr>Gamal Abdel Nasser</vt:lpstr>
      <vt:lpstr>Afghanistan</vt:lpstr>
      <vt:lpstr>Iraq Wars</vt:lpstr>
      <vt:lpstr>Why was Iraq invaded?</vt:lpstr>
      <vt:lpstr>END</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the Middle East</dc:title>
  <dc:creator>Allen Webb</dc:creator>
  <cp:lastModifiedBy>Allen Webb</cp:lastModifiedBy>
  <cp:revision>29</cp:revision>
  <dcterms:created xsi:type="dcterms:W3CDTF">2009-11-16T00:07:24Z</dcterms:created>
  <dcterms:modified xsi:type="dcterms:W3CDTF">2009-11-16T00:17:04Z</dcterms:modified>
</cp:coreProperties>
</file>